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5"/>
  </p:notesMasterIdLst>
  <p:sldIdLst>
    <p:sldId id="279" r:id="rId2"/>
    <p:sldId id="277" r:id="rId3"/>
    <p:sldId id="256" r:id="rId4"/>
    <p:sldId id="257" r:id="rId5"/>
    <p:sldId id="260" r:id="rId6"/>
    <p:sldId id="261" r:id="rId7"/>
    <p:sldId id="262" r:id="rId8"/>
    <p:sldId id="263" r:id="rId9"/>
    <p:sldId id="264" r:id="rId10"/>
    <p:sldId id="266" r:id="rId11"/>
    <p:sldId id="265" r:id="rId12"/>
    <p:sldId id="258" r:id="rId13"/>
    <p:sldId id="259" r:id="rId14"/>
    <p:sldId id="267" r:id="rId15"/>
    <p:sldId id="268" r:id="rId16"/>
    <p:sldId id="270" r:id="rId17"/>
    <p:sldId id="271" r:id="rId18"/>
    <p:sldId id="272" r:id="rId19"/>
    <p:sldId id="274" r:id="rId20"/>
    <p:sldId id="273" r:id="rId21"/>
    <p:sldId id="280" r:id="rId22"/>
    <p:sldId id="281" r:id="rId23"/>
    <p:sldId id="278" r:id="rId24"/>
  </p:sldIdLst>
  <p:sldSz cx="9144000" cy="6858000" type="screen4x3"/>
  <p:notesSz cx="6858000"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enzi, Sebastiano" initials="T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de-CH"/>
          </a:p>
        </p:txBody>
      </p:sp>
      <p:sp>
        <p:nvSpPr>
          <p:cNvPr id="3" name="Date Placeholder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DCE2CE17-F4F9-435B-B696-CFC0E9080447}" type="datetimeFigureOut">
              <a:rPr lang="de-CH" smtClean="0"/>
              <a:t>08.07.2019</a:t>
            </a:fld>
            <a:endParaRPr lang="de-CH"/>
          </a:p>
        </p:txBody>
      </p:sp>
      <p:sp>
        <p:nvSpPr>
          <p:cNvPr id="4" name="Slide Image Placeholder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de-CH"/>
          </a:p>
        </p:txBody>
      </p:sp>
      <p:sp>
        <p:nvSpPr>
          <p:cNvPr id="5" name="Notes Placeholder 4"/>
          <p:cNvSpPr>
            <a:spLocks noGrp="1"/>
          </p:cNvSpPr>
          <p:nvPr>
            <p:ph type="body" sz="quarter" idx="3"/>
          </p:nvPr>
        </p:nvSpPr>
        <p:spPr>
          <a:xfrm>
            <a:off x="685800" y="4715153"/>
            <a:ext cx="548640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6" name="Footer Placeholder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de-CH"/>
          </a:p>
        </p:txBody>
      </p:sp>
      <p:sp>
        <p:nvSpPr>
          <p:cNvPr id="7" name="Slide Number Placeholder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4E8E19CC-7F70-4E17-BCFD-08E011B0DF79}" type="slidenum">
              <a:rPr lang="de-CH" smtClean="0"/>
              <a:t>‹#›</a:t>
            </a:fld>
            <a:endParaRPr lang="de-CH"/>
          </a:p>
        </p:txBody>
      </p:sp>
    </p:spTree>
    <p:extLst>
      <p:ext uri="{BB962C8B-B14F-4D97-AF65-F5344CB8AC3E}">
        <p14:creationId xmlns:p14="http://schemas.microsoft.com/office/powerpoint/2010/main" val="1430661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endParaRPr lang="de-CH" dirty="0"/>
          </a:p>
        </p:txBody>
      </p:sp>
      <p:sp>
        <p:nvSpPr>
          <p:cNvPr id="6" name="Header Placeholder 5"/>
          <p:cNvSpPr>
            <a:spLocks noGrp="1"/>
          </p:cNvSpPr>
          <p:nvPr>
            <p:ph type="hdr" sz="quarter" idx="12"/>
          </p:nvPr>
        </p:nvSpPr>
        <p:spPr/>
        <p:txBody>
          <a:bodyPr/>
          <a:lstStyle/>
          <a:p>
            <a:r>
              <a:rPr lang="de-CH" smtClean="0"/>
              <a:t>Figure 1.3</a:t>
            </a:r>
            <a:endParaRPr lang="de-CH"/>
          </a:p>
        </p:txBody>
      </p:sp>
    </p:spTree>
    <p:extLst>
      <p:ext uri="{BB962C8B-B14F-4D97-AF65-F5344CB8AC3E}">
        <p14:creationId xmlns:p14="http://schemas.microsoft.com/office/powerpoint/2010/main" val="4218938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B5CD8A3-6FA0-44C1-AC84-FA123FED4654}" type="datetime1">
              <a:rPr lang="de-CH" smtClean="0"/>
              <a:t>08.07.2019</a:t>
            </a:fld>
            <a:endParaRPr lang="de-CH"/>
          </a:p>
        </p:txBody>
      </p:sp>
      <p:sp>
        <p:nvSpPr>
          <p:cNvPr id="8" name="Slide Number Placeholder 7"/>
          <p:cNvSpPr>
            <a:spLocks noGrp="1"/>
          </p:cNvSpPr>
          <p:nvPr>
            <p:ph type="sldNum" sz="quarter" idx="11"/>
          </p:nvPr>
        </p:nvSpPr>
        <p:spPr/>
        <p:txBody>
          <a:bodyPr/>
          <a:lstStyle/>
          <a:p>
            <a:fld id="{6BE089AC-D410-4A92-84C0-CFBEB63A099B}" type="slidenum">
              <a:rPr lang="de-CH" smtClean="0"/>
              <a:t>‹#›</a:t>
            </a:fld>
            <a:endParaRPr lang="de-CH"/>
          </a:p>
        </p:txBody>
      </p:sp>
      <p:sp>
        <p:nvSpPr>
          <p:cNvPr id="9" name="Footer Placeholder 8"/>
          <p:cNvSpPr>
            <a:spLocks noGrp="1"/>
          </p:cNvSpPr>
          <p:nvPr>
            <p:ph type="ftr" sz="quarter" idx="12"/>
          </p:nvPr>
        </p:nvSpPr>
        <p:spPr/>
        <p:txBody>
          <a:bodyPr/>
          <a:lstStyle/>
          <a:p>
            <a:endParaRPr lang="de-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E2C67-F236-497B-B89C-2E7B268A5DCF}" type="datetime1">
              <a:rPr lang="de-CH" smtClean="0"/>
              <a:t>08.07.2019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6BE089AC-D410-4A92-84C0-CFBEB63A099B}" type="slidenum">
              <a:rPr lang="de-CH" smtClean="0"/>
              <a:t>‹#›</a:t>
            </a:fld>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904868-09AD-43A7-9932-4879D50ED2CA}" type="datetime1">
              <a:rPr lang="de-CH" smtClean="0"/>
              <a:t>08.07.2019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6BE089AC-D410-4A92-84C0-CFBEB63A099B}" type="slidenum">
              <a:rPr lang="de-CH" smtClean="0"/>
              <a:t>‹#›</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DAD5C450-BCE5-438D-A771-26575ED79D9A}" type="datetime1">
              <a:rPr lang="de-CH" smtClean="0"/>
              <a:t>08.07.2019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6BE089AC-D410-4A92-84C0-CFBEB63A099B}" type="slidenum">
              <a:rPr lang="de-CH" smtClean="0"/>
              <a:t>‹#›</a:t>
            </a:fld>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2"/>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6"/>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E8D4F1-BD46-44FF-A95F-B4FE753EBF71}" type="datetime1">
              <a:rPr lang="de-CH" smtClean="0"/>
              <a:t>08.07.2019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6BE089AC-D410-4A92-84C0-CFBEB63A099B}" type="slidenum">
              <a:rPr lang="de-CH" smtClean="0"/>
              <a:t>‹#›</a:t>
            </a:fld>
            <a:endParaRPr lang="de-CH"/>
          </a:p>
        </p:txBody>
      </p:sp>
      <p:sp>
        <p:nvSpPr>
          <p:cNvPr id="7" name="Oval 6"/>
          <p:cNvSpPr/>
          <p:nvPr/>
        </p:nvSpPr>
        <p:spPr>
          <a:xfrm>
            <a:off x="4495803"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6"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31"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3"/>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DA1F31F-3C51-4D3E-A5CE-4F8FAEB6A614}" type="datetime1">
              <a:rPr lang="de-CH" smtClean="0"/>
              <a:t>08.07.2019</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6BE089AC-D410-4A92-84C0-CFBEB63A099B}" type="slidenum">
              <a:rPr lang="de-CH" smtClean="0"/>
              <a:t>‹#›</a:t>
            </a:fld>
            <a:endParaRPr lang="de-CH"/>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3"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B14F09B-1FE4-4C89-AC8C-B9D54C36866E}" type="datetime1">
              <a:rPr lang="de-CH" smtClean="0"/>
              <a:t>08.07.2019</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6BE089AC-D410-4A92-84C0-CFBEB63A099B}" type="slidenum">
              <a:rPr lang="de-CH" smtClean="0"/>
              <a:t>‹#›</a:t>
            </a:fld>
            <a:endParaRPr lang="de-CH"/>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51"/>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DC5EDF-17FE-4AFF-8A7F-72F96841CAF0}" type="datetime1">
              <a:rPr lang="de-CH" smtClean="0"/>
              <a:t>08.07.2019</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6BE089AC-D410-4A92-84C0-CFBEB63A099B}" type="slidenum">
              <a:rPr lang="de-CH" smtClean="0"/>
              <a:t>‹#›</a:t>
            </a:fld>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43C17-178D-48EB-A71D-4E0AEC307927}" type="datetime1">
              <a:rPr lang="de-CH" smtClean="0"/>
              <a:t>08.07.2019</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6BE089AC-D410-4A92-84C0-CFBEB63A099B}" type="slidenum">
              <a:rPr lang="de-CH" smtClean="0"/>
              <a:t>‹#›</a:t>
            </a:fld>
            <a:endParaRPr lang="de-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92"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41" y="273053"/>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92" y="2438403"/>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E7070C-3DB1-40F6-BA5B-3389111540C7}" type="datetime1">
              <a:rPr lang="de-CH" smtClean="0"/>
              <a:t>08.07.2019</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6BE089AC-D410-4A92-84C0-CFBEB63A099B}" type="slidenum">
              <a:rPr lang="de-CH" smtClean="0"/>
              <a:t>‹#›</a:t>
            </a:fld>
            <a:endParaRPr lang="de-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0F438C-B67B-4D64-A22D-507839CDEBE9}" type="datetime1">
              <a:rPr lang="de-CH" smtClean="0"/>
              <a:t>08.07.2019</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6BE089AC-D410-4A92-84C0-CFBEB63A099B}" type="slidenum">
              <a:rPr lang="de-CH" smtClean="0"/>
              <a:t>‹#›</a:t>
            </a:fld>
            <a:endParaRPr lang="de-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51" y="6356353"/>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3E014C4B-1FC0-4E23-85B2-C46B1FEA0FCD}" type="datetime1">
              <a:rPr lang="de-CH" smtClean="0"/>
              <a:t>08.07.2019</a:t>
            </a:fld>
            <a:endParaRPr lang="de-CH"/>
          </a:p>
        </p:txBody>
      </p:sp>
      <p:sp>
        <p:nvSpPr>
          <p:cNvPr id="5" name="Footer Placeholder 4"/>
          <p:cNvSpPr>
            <a:spLocks noGrp="1"/>
          </p:cNvSpPr>
          <p:nvPr>
            <p:ph type="ftr" sz="quarter" idx="3"/>
          </p:nvPr>
        </p:nvSpPr>
        <p:spPr>
          <a:xfrm>
            <a:off x="659169" y="6356353"/>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de-CH"/>
          </a:p>
        </p:txBody>
      </p:sp>
      <p:sp>
        <p:nvSpPr>
          <p:cNvPr id="6" name="Slide Number Placeholder 5"/>
          <p:cNvSpPr>
            <a:spLocks noGrp="1"/>
          </p:cNvSpPr>
          <p:nvPr>
            <p:ph type="sldNum" sz="quarter" idx="4"/>
          </p:nvPr>
        </p:nvSpPr>
        <p:spPr>
          <a:xfrm>
            <a:off x="8543282" y="6356353"/>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BE089AC-D410-4A92-84C0-CFBEB63A099B}" type="slidenum">
              <a:rPr lang="de-CH" smtClean="0"/>
              <a:t>‹#›</a:t>
            </a:fld>
            <a:endParaRPr lang="de-CH"/>
          </a:p>
        </p:txBody>
      </p:sp>
      <p:sp>
        <p:nvSpPr>
          <p:cNvPr id="7" name="Oval 6"/>
          <p:cNvSpPr/>
          <p:nvPr/>
        </p:nvSpPr>
        <p:spPr>
          <a:xfrm>
            <a:off x="8457763" y="6499386"/>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6"/>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E089AC-D410-4A92-84C0-CFBEB63A099B}" type="slidenum">
              <a:rPr lang="de-CH" smtClean="0"/>
              <a:t>1</a:t>
            </a:fld>
            <a:endParaRPr lang="de-CH"/>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7998"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198193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72" y="-171400"/>
            <a:ext cx="8219256" cy="1080120"/>
          </a:xfrm>
        </p:spPr>
        <p:txBody>
          <a:bodyPr/>
          <a:lstStyle/>
          <a:p>
            <a:r>
              <a:rPr lang="de-CH" sz="3200" b="1" u="sng" dirty="0">
                <a:solidFill>
                  <a:schemeClr val="tx1">
                    <a:lumMod val="95000"/>
                    <a:lumOff val="5000"/>
                  </a:schemeClr>
                </a:solidFill>
              </a:rPr>
              <a:t>Pivot States</a:t>
            </a:r>
          </a:p>
        </p:txBody>
      </p:sp>
      <p:sp>
        <p:nvSpPr>
          <p:cNvPr id="3" name="Content Placeholder 2"/>
          <p:cNvSpPr>
            <a:spLocks noGrp="1"/>
          </p:cNvSpPr>
          <p:nvPr>
            <p:ph idx="1"/>
          </p:nvPr>
        </p:nvSpPr>
        <p:spPr>
          <a:xfrm>
            <a:off x="457200" y="1124747"/>
            <a:ext cx="8229600" cy="4669979"/>
          </a:xfrm>
        </p:spPr>
        <p:txBody>
          <a:bodyPr>
            <a:noAutofit/>
          </a:bodyPr>
          <a:lstStyle/>
          <a:p>
            <a:pPr marL="0" indent="0" algn="ctr">
              <a:buNone/>
            </a:pPr>
            <a:r>
              <a:rPr lang="en-US" sz="1600" u="sng" dirty="0">
                <a:solidFill>
                  <a:schemeClr val="tx1">
                    <a:lumMod val="75000"/>
                    <a:lumOff val="25000"/>
                  </a:schemeClr>
                </a:solidFill>
              </a:rPr>
              <a:t>Definition, Identification, Ties to Bind, Relationships that Flow and </a:t>
            </a:r>
            <a:r>
              <a:rPr lang="en-US" sz="1600" u="sng" dirty="0" err="1">
                <a:solidFill>
                  <a:schemeClr val="tx1">
                    <a:lumMod val="75000"/>
                    <a:lumOff val="25000"/>
                  </a:schemeClr>
                </a:solidFill>
              </a:rPr>
              <a:t>Behaviour</a:t>
            </a:r>
            <a:endParaRPr lang="en-US" sz="1600" u="sng" dirty="0">
              <a:solidFill>
                <a:schemeClr val="tx1">
                  <a:lumMod val="75000"/>
                  <a:lumOff val="25000"/>
                </a:schemeClr>
              </a:solidFill>
            </a:endParaRPr>
          </a:p>
          <a:p>
            <a:pPr marL="0" indent="0">
              <a:buNone/>
            </a:pPr>
            <a:r>
              <a:rPr lang="en-US" sz="1600" dirty="0" smtClean="0"/>
              <a:t/>
            </a:r>
            <a:br>
              <a:rPr lang="en-US" sz="1600" dirty="0" smtClean="0"/>
            </a:br>
            <a:r>
              <a:rPr lang="en-US" sz="1600" dirty="0">
                <a:solidFill>
                  <a:schemeClr val="tx1"/>
                </a:solidFill>
                <a:latin typeface="+mn-lt"/>
              </a:rPr>
              <a:t>1‐ Pivot States can be defined analytically, and identified empirically. In both cases it starts with , and </a:t>
            </a:r>
            <a:r>
              <a:rPr lang="de-CH" sz="1600" dirty="0" err="1">
                <a:solidFill>
                  <a:schemeClr val="tx1"/>
                </a:solidFill>
                <a:latin typeface="+mn-lt"/>
              </a:rPr>
              <a:t>relates</a:t>
            </a:r>
            <a:r>
              <a:rPr lang="de-CH" sz="1600" dirty="0">
                <a:solidFill>
                  <a:schemeClr val="tx1"/>
                </a:solidFill>
                <a:latin typeface="+mn-lt"/>
              </a:rPr>
              <a:t> </a:t>
            </a:r>
            <a:r>
              <a:rPr lang="de-CH" sz="1600" dirty="0" err="1">
                <a:solidFill>
                  <a:schemeClr val="tx1"/>
                </a:solidFill>
                <a:latin typeface="+mn-lt"/>
              </a:rPr>
              <a:t>to</a:t>
            </a:r>
            <a:r>
              <a:rPr lang="de-CH" sz="1600" dirty="0">
                <a:solidFill>
                  <a:schemeClr val="tx1"/>
                </a:solidFill>
                <a:latin typeface="+mn-lt"/>
              </a:rPr>
              <a:t>, Great Powers.</a:t>
            </a:r>
          </a:p>
          <a:p>
            <a:pPr marL="0" indent="0">
              <a:buNone/>
            </a:pPr>
            <a:r>
              <a:rPr lang="en-US" sz="1600" dirty="0">
                <a:solidFill>
                  <a:schemeClr val="tx1"/>
                </a:solidFill>
                <a:latin typeface="+mn-lt"/>
              </a:rPr>
              <a:t/>
            </a:r>
            <a:br>
              <a:rPr lang="en-US" sz="1600" dirty="0">
                <a:solidFill>
                  <a:schemeClr val="tx1"/>
                </a:solidFill>
                <a:latin typeface="+mn-lt"/>
              </a:rPr>
            </a:br>
            <a:r>
              <a:rPr lang="en-US" sz="1600" dirty="0">
                <a:solidFill>
                  <a:schemeClr val="tx1"/>
                </a:solidFill>
                <a:latin typeface="+mn-lt"/>
              </a:rPr>
              <a:t>2‐ Analytically, and focusing on the </a:t>
            </a:r>
            <a:r>
              <a:rPr lang="en-US" sz="1600" dirty="0">
                <a:solidFill>
                  <a:srgbClr val="C00000"/>
                </a:solidFill>
                <a:latin typeface="+mn-lt"/>
              </a:rPr>
              <a:t>US</a:t>
            </a:r>
            <a:r>
              <a:rPr lang="en-US" sz="1600" dirty="0">
                <a:solidFill>
                  <a:schemeClr val="tx1"/>
                </a:solidFill>
                <a:latin typeface="+mn-lt"/>
              </a:rPr>
              <a:t> as the Great Power, Robert Chase defines a Pivotal State as a state with “capacity to affect regional and international stability.”</a:t>
            </a:r>
          </a:p>
          <a:p>
            <a:pPr marL="0" indent="0">
              <a:buNone/>
            </a:pPr>
            <a:r>
              <a:rPr lang="en-US" sz="1600" dirty="0">
                <a:solidFill>
                  <a:schemeClr val="tx1"/>
                </a:solidFill>
                <a:latin typeface="+mn-lt"/>
              </a:rPr>
              <a:t/>
            </a:r>
            <a:br>
              <a:rPr lang="en-US" sz="1600" dirty="0">
                <a:solidFill>
                  <a:schemeClr val="tx1"/>
                </a:solidFill>
                <a:latin typeface="+mn-lt"/>
              </a:rPr>
            </a:br>
            <a:r>
              <a:rPr lang="en-US" sz="1600" dirty="0">
                <a:solidFill>
                  <a:schemeClr val="tx1"/>
                </a:solidFill>
                <a:latin typeface="+mn-lt"/>
              </a:rPr>
              <a:t>3‐ Empirically, the two The Hague’s studies identification of Pivot States </a:t>
            </a:r>
            <a:r>
              <a:rPr lang="en-US" sz="1600" dirty="0" err="1">
                <a:solidFill>
                  <a:schemeClr val="tx1"/>
                </a:solidFill>
                <a:latin typeface="+mn-lt"/>
              </a:rPr>
              <a:t>centres</a:t>
            </a:r>
            <a:r>
              <a:rPr lang="en-US" sz="1600" dirty="0">
                <a:solidFill>
                  <a:schemeClr val="tx1"/>
                </a:solidFill>
                <a:latin typeface="+mn-lt"/>
              </a:rPr>
              <a:t> on Great Powers, Strategic Goods, Ties to Bind, Relationships that Flow, and </a:t>
            </a:r>
            <a:r>
              <a:rPr lang="en-US" sz="1600" dirty="0" err="1">
                <a:solidFill>
                  <a:schemeClr val="tx1"/>
                </a:solidFill>
                <a:latin typeface="+mn-lt"/>
              </a:rPr>
              <a:t>Behaviour</a:t>
            </a:r>
            <a:r>
              <a:rPr lang="en-US" sz="1600" dirty="0">
                <a:solidFill>
                  <a:schemeClr val="tx1"/>
                </a:solidFill>
                <a:latin typeface="+mn-lt"/>
              </a:rPr>
              <a:t>.</a:t>
            </a:r>
            <a:br>
              <a:rPr lang="en-US" sz="1600" dirty="0">
                <a:solidFill>
                  <a:schemeClr val="tx1"/>
                </a:solidFill>
                <a:latin typeface="+mn-lt"/>
              </a:rPr>
            </a:br>
            <a:endParaRPr lang="en-US" sz="1600" dirty="0">
              <a:solidFill>
                <a:schemeClr val="tx1"/>
              </a:solidFill>
              <a:latin typeface="+mn-lt"/>
            </a:endParaRPr>
          </a:p>
          <a:p>
            <a:pPr marL="0" indent="0">
              <a:buNone/>
            </a:pPr>
            <a:r>
              <a:rPr lang="en-US" sz="1600" dirty="0">
                <a:solidFill>
                  <a:schemeClr val="tx1"/>
                </a:solidFill>
                <a:latin typeface="+mn-lt"/>
              </a:rPr>
              <a:t>4‐ The empirical calculation relies on Military, Economic and Ideational Strategic </a:t>
            </a:r>
            <a:r>
              <a:rPr lang="en-US" sz="1600" dirty="0" smtClean="0">
                <a:solidFill>
                  <a:schemeClr val="tx1"/>
                </a:solidFill>
                <a:latin typeface="+mn-lt"/>
              </a:rPr>
              <a:t>goods</a:t>
            </a:r>
            <a:r>
              <a:rPr lang="en-US" sz="1600" dirty="0">
                <a:solidFill>
                  <a:schemeClr val="tx1"/>
                </a:solidFill>
                <a:latin typeface="+mn-lt"/>
              </a:rPr>
              <a:t>, and related Ties </a:t>
            </a:r>
            <a:r>
              <a:rPr lang="de-CH" sz="1600" dirty="0" err="1">
                <a:solidFill>
                  <a:schemeClr val="tx1"/>
                </a:solidFill>
                <a:latin typeface="+mn-lt"/>
              </a:rPr>
              <a:t>and</a:t>
            </a:r>
            <a:r>
              <a:rPr lang="de-CH" sz="1600" dirty="0">
                <a:solidFill>
                  <a:schemeClr val="tx1"/>
                </a:solidFill>
                <a:latin typeface="+mn-lt"/>
              </a:rPr>
              <a:t> </a:t>
            </a:r>
            <a:r>
              <a:rPr lang="de-CH" sz="1600" dirty="0" err="1">
                <a:solidFill>
                  <a:schemeClr val="tx1"/>
                </a:solidFill>
                <a:latin typeface="+mn-lt"/>
              </a:rPr>
              <a:t>Flows</a:t>
            </a:r>
            <a:r>
              <a:rPr lang="de-CH" sz="1600" dirty="0">
                <a:solidFill>
                  <a:schemeClr val="tx1"/>
                </a:solidFill>
                <a:latin typeface="+mn-lt"/>
              </a:rPr>
              <a:t>.</a:t>
            </a:r>
          </a:p>
          <a:p>
            <a:pPr marL="0" indent="0">
              <a:buNone/>
            </a:pPr>
            <a:r>
              <a:rPr lang="en-US" sz="1600" dirty="0">
                <a:solidFill>
                  <a:schemeClr val="tx1"/>
                </a:solidFill>
                <a:latin typeface="+mn-lt"/>
              </a:rPr>
              <a:t/>
            </a:r>
            <a:br>
              <a:rPr lang="en-US" sz="1600" dirty="0">
                <a:solidFill>
                  <a:schemeClr val="tx1"/>
                </a:solidFill>
                <a:latin typeface="+mn-lt"/>
              </a:rPr>
            </a:br>
            <a:r>
              <a:rPr lang="en-US" sz="1600" dirty="0">
                <a:solidFill>
                  <a:schemeClr val="tx1"/>
                </a:solidFill>
                <a:latin typeface="+mn-lt"/>
              </a:rPr>
              <a:t>5‐ As to </a:t>
            </a:r>
            <a:r>
              <a:rPr lang="en-US" sz="1600" dirty="0" err="1">
                <a:solidFill>
                  <a:schemeClr val="tx1"/>
                </a:solidFill>
                <a:latin typeface="+mn-lt"/>
              </a:rPr>
              <a:t>Behaviour</a:t>
            </a:r>
            <a:r>
              <a:rPr lang="en-US" sz="1600" dirty="0">
                <a:solidFill>
                  <a:schemeClr val="tx1"/>
                </a:solidFill>
                <a:latin typeface="+mn-lt"/>
              </a:rPr>
              <a:t>, two are of interest to this talk: one is Pivoting, and the other is Stable; </a:t>
            </a:r>
            <a:r>
              <a:rPr lang="en-US" sz="1600" dirty="0" err="1">
                <a:solidFill>
                  <a:schemeClr val="tx1"/>
                </a:solidFill>
                <a:latin typeface="+mn-lt"/>
              </a:rPr>
              <a:t>I.e</a:t>
            </a:r>
            <a:r>
              <a:rPr lang="en-US" sz="1600" dirty="0">
                <a:solidFill>
                  <a:schemeClr val="tx1"/>
                </a:solidFill>
                <a:latin typeface="+mn-lt"/>
              </a:rPr>
              <a:t> Pivoted for a </a:t>
            </a:r>
            <a:r>
              <a:rPr lang="de-CH" sz="1600" dirty="0" err="1">
                <a:solidFill>
                  <a:schemeClr val="tx1"/>
                </a:solidFill>
                <a:latin typeface="+mn-lt"/>
              </a:rPr>
              <a:t>Significant</a:t>
            </a:r>
            <a:r>
              <a:rPr lang="de-CH" sz="1600" dirty="0">
                <a:solidFill>
                  <a:schemeClr val="tx1"/>
                </a:solidFill>
                <a:latin typeface="+mn-lt"/>
              </a:rPr>
              <a:t> </a:t>
            </a:r>
            <a:r>
              <a:rPr lang="de-CH" sz="1600" dirty="0" err="1">
                <a:solidFill>
                  <a:schemeClr val="tx1"/>
                </a:solidFill>
                <a:latin typeface="+mn-lt"/>
              </a:rPr>
              <a:t>Period</a:t>
            </a:r>
            <a:r>
              <a:rPr lang="de-CH" sz="1600" dirty="0">
                <a:solidFill>
                  <a:schemeClr val="tx1"/>
                </a:solidFill>
                <a:latin typeface="+mn-lt"/>
              </a:rPr>
              <a:t>.</a:t>
            </a:r>
          </a:p>
          <a:p>
            <a:pPr marL="0" indent="0">
              <a:buNone/>
            </a:pPr>
            <a:r>
              <a:rPr lang="en-US" sz="1600" dirty="0">
                <a:solidFill>
                  <a:schemeClr val="tx1"/>
                </a:solidFill>
                <a:latin typeface="+mn-lt"/>
              </a:rPr>
              <a:t/>
            </a:r>
            <a:br>
              <a:rPr lang="en-US" sz="1600" dirty="0">
                <a:solidFill>
                  <a:schemeClr val="tx1"/>
                </a:solidFill>
                <a:latin typeface="+mn-lt"/>
              </a:rPr>
            </a:br>
            <a:r>
              <a:rPr lang="en-US" sz="1600" dirty="0">
                <a:solidFill>
                  <a:schemeClr val="tx1"/>
                </a:solidFill>
                <a:latin typeface="+mn-lt"/>
              </a:rPr>
              <a:t>6‐ Pivoting means not aligned to any specific Great Power, while Pivoted means allied to a specific power </a:t>
            </a:r>
            <a:r>
              <a:rPr lang="de-CH" sz="1600" dirty="0" err="1">
                <a:solidFill>
                  <a:schemeClr val="tx1"/>
                </a:solidFill>
                <a:latin typeface="+mn-lt"/>
              </a:rPr>
              <a:t>only</a:t>
            </a:r>
            <a:r>
              <a:rPr lang="de-CH" sz="1600" dirty="0">
                <a:solidFill>
                  <a:schemeClr val="tx1"/>
                </a:solidFill>
                <a:latin typeface="+mn-lt"/>
              </a:rPr>
              <a:t>.</a:t>
            </a:r>
          </a:p>
        </p:txBody>
      </p:sp>
      <p:sp>
        <p:nvSpPr>
          <p:cNvPr id="4" name="Slide Number Placeholder 3"/>
          <p:cNvSpPr>
            <a:spLocks noGrp="1"/>
          </p:cNvSpPr>
          <p:nvPr>
            <p:ph type="sldNum" sz="quarter" idx="12"/>
          </p:nvPr>
        </p:nvSpPr>
        <p:spPr/>
        <p:txBody>
          <a:bodyPr/>
          <a:lstStyle/>
          <a:p>
            <a:fld id="{6BE089AC-D410-4A92-84C0-CFBEB63A099B}" type="slidenum">
              <a:rPr lang="de-CH" smtClean="0"/>
              <a:t>10</a:t>
            </a:fld>
            <a:endParaRPr lang="de-CH"/>
          </a:p>
        </p:txBody>
      </p:sp>
    </p:spTree>
    <p:extLst>
      <p:ext uri="{BB962C8B-B14F-4D97-AF65-F5344CB8AC3E}">
        <p14:creationId xmlns:p14="http://schemas.microsoft.com/office/powerpoint/2010/main" val="374792194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19256" cy="836712"/>
          </a:xfrm>
        </p:spPr>
        <p:txBody>
          <a:bodyPr/>
          <a:lstStyle/>
          <a:p>
            <a:r>
              <a:rPr lang="de-CH" sz="3200" b="1" u="sng" dirty="0">
                <a:solidFill>
                  <a:schemeClr val="accent3">
                    <a:lumMod val="75000"/>
                  </a:schemeClr>
                </a:solidFill>
              </a:rPr>
              <a:t>Egypt</a:t>
            </a:r>
            <a:r>
              <a:rPr lang="de-CH" sz="3200" b="1" u="sng" dirty="0">
                <a:solidFill>
                  <a:schemeClr val="tx1">
                    <a:lumMod val="95000"/>
                    <a:lumOff val="5000"/>
                  </a:schemeClr>
                </a:solidFill>
              </a:rPr>
              <a:t>: a Pivot State</a:t>
            </a:r>
          </a:p>
        </p:txBody>
      </p:sp>
      <p:sp>
        <p:nvSpPr>
          <p:cNvPr id="3" name="Content Placeholder 2"/>
          <p:cNvSpPr>
            <a:spLocks noGrp="1"/>
          </p:cNvSpPr>
          <p:nvPr>
            <p:ph idx="1"/>
          </p:nvPr>
        </p:nvSpPr>
        <p:spPr>
          <a:xfrm>
            <a:off x="462372" y="1268760"/>
            <a:ext cx="8219256" cy="4927278"/>
          </a:xfrm>
        </p:spPr>
        <p:txBody>
          <a:bodyPr>
            <a:noAutofit/>
          </a:bodyPr>
          <a:lstStyle/>
          <a:p>
            <a:pPr marL="0" indent="0">
              <a:buNone/>
            </a:pPr>
            <a:r>
              <a:rPr lang="en-US" sz="1600" dirty="0">
                <a:solidFill>
                  <a:schemeClr val="tx1"/>
                </a:solidFill>
                <a:latin typeface="+mn-lt"/>
              </a:rPr>
              <a:t>1‐ Analytically, both Robert Chase and Roger Owen, focusing on the </a:t>
            </a:r>
            <a:r>
              <a:rPr lang="en-US" sz="1600" dirty="0">
                <a:solidFill>
                  <a:srgbClr val="C00000"/>
                </a:solidFill>
                <a:latin typeface="+mn-lt"/>
              </a:rPr>
              <a:t>US</a:t>
            </a:r>
            <a:r>
              <a:rPr lang="en-US" sz="1600" dirty="0">
                <a:solidFill>
                  <a:schemeClr val="tx1"/>
                </a:solidFill>
                <a:latin typeface="+mn-lt"/>
              </a:rPr>
              <a:t> as the Great Power, argued, most strongly and eloquently, for selecting </a:t>
            </a:r>
            <a:r>
              <a:rPr lang="en-US" sz="1600" dirty="0">
                <a:solidFill>
                  <a:schemeClr val="accent3">
                    <a:lumMod val="75000"/>
                  </a:schemeClr>
                </a:solidFill>
                <a:latin typeface="+mn-lt"/>
              </a:rPr>
              <a:t>Egypt</a:t>
            </a:r>
            <a:r>
              <a:rPr lang="en-US" sz="1600" dirty="0">
                <a:solidFill>
                  <a:schemeClr val="tx1"/>
                </a:solidFill>
                <a:latin typeface="+mn-lt"/>
              </a:rPr>
              <a:t> as a “Pivotal State” in both regionally and internationally, in both positive and negative aspects.</a:t>
            </a:r>
            <a:br>
              <a:rPr lang="en-US" sz="1600" dirty="0">
                <a:solidFill>
                  <a:schemeClr val="tx1"/>
                </a:solidFill>
                <a:latin typeface="+mn-lt"/>
              </a:rPr>
            </a:br>
            <a:endParaRPr lang="en-US" sz="1600" dirty="0">
              <a:solidFill>
                <a:schemeClr val="tx1"/>
              </a:solidFill>
              <a:latin typeface="+mn-lt"/>
            </a:endParaRPr>
          </a:p>
          <a:p>
            <a:pPr marL="0" indent="0">
              <a:buNone/>
            </a:pPr>
            <a:r>
              <a:rPr lang="en-US" sz="1600" dirty="0">
                <a:solidFill>
                  <a:schemeClr val="tx1"/>
                </a:solidFill>
                <a:latin typeface="+mn-lt"/>
              </a:rPr>
              <a:t>2‐ Empirically, Great Powers were identified in the first study, 2012,as; the </a:t>
            </a:r>
            <a:r>
              <a:rPr lang="en-US" sz="1600" dirty="0">
                <a:solidFill>
                  <a:srgbClr val="C00000"/>
                </a:solidFill>
                <a:latin typeface="+mn-lt"/>
              </a:rPr>
              <a:t>US</a:t>
            </a:r>
            <a:r>
              <a:rPr lang="en-US" sz="1600" dirty="0">
                <a:solidFill>
                  <a:schemeClr val="tx1"/>
                </a:solidFill>
                <a:latin typeface="+mn-lt"/>
              </a:rPr>
              <a:t>, Russia, China and the 28 EU countries. In the second study, 2015, India and Japan was added.</a:t>
            </a:r>
          </a:p>
          <a:p>
            <a:pPr marL="0" indent="0">
              <a:buNone/>
            </a:pPr>
            <a:r>
              <a:rPr lang="en-US" sz="1600" dirty="0">
                <a:solidFill>
                  <a:schemeClr val="tx1"/>
                </a:solidFill>
                <a:latin typeface="+mn-lt"/>
              </a:rPr>
              <a:t/>
            </a:r>
            <a:br>
              <a:rPr lang="en-US" sz="1600" dirty="0">
                <a:solidFill>
                  <a:schemeClr val="tx1"/>
                </a:solidFill>
                <a:latin typeface="+mn-lt"/>
              </a:rPr>
            </a:br>
            <a:r>
              <a:rPr lang="en-US" sz="1600" dirty="0">
                <a:solidFill>
                  <a:schemeClr val="tx1"/>
                </a:solidFill>
                <a:latin typeface="+mn-lt"/>
              </a:rPr>
              <a:t>3‐In the first study </a:t>
            </a:r>
            <a:r>
              <a:rPr lang="en-US" sz="1600" dirty="0">
                <a:solidFill>
                  <a:schemeClr val="accent3">
                    <a:lumMod val="75000"/>
                  </a:schemeClr>
                </a:solidFill>
                <a:latin typeface="+mn-lt"/>
              </a:rPr>
              <a:t>Egypt</a:t>
            </a:r>
            <a:r>
              <a:rPr lang="en-US" sz="1600" dirty="0">
                <a:solidFill>
                  <a:schemeClr val="tx1"/>
                </a:solidFill>
                <a:latin typeface="+mn-lt"/>
              </a:rPr>
              <a:t> was identified, amongst 33 </a:t>
            </a:r>
            <a:r>
              <a:rPr lang="en-US" sz="1600" dirty="0" smtClean="0">
                <a:solidFill>
                  <a:schemeClr val="tx1"/>
                </a:solidFill>
                <a:latin typeface="+mn-lt"/>
              </a:rPr>
              <a:t>countries </a:t>
            </a:r>
            <a:r>
              <a:rPr lang="en-US" sz="1600" dirty="0">
                <a:solidFill>
                  <a:schemeClr val="tx1"/>
                </a:solidFill>
                <a:latin typeface="+mn-lt"/>
              </a:rPr>
              <a:t>and 35 countries in the 2nd study, as: Pivoting in the 1st Study, and Stable (Pivoted) in the 2nd study.</a:t>
            </a:r>
          </a:p>
          <a:p>
            <a:pPr marL="0" indent="0">
              <a:buNone/>
            </a:pPr>
            <a:r>
              <a:rPr lang="en-US" sz="1600" dirty="0">
                <a:solidFill>
                  <a:schemeClr val="tx1"/>
                </a:solidFill>
                <a:latin typeface="+mn-lt"/>
              </a:rPr>
              <a:t/>
            </a:r>
            <a:br>
              <a:rPr lang="en-US" sz="1600" dirty="0">
                <a:solidFill>
                  <a:schemeClr val="tx1"/>
                </a:solidFill>
                <a:latin typeface="+mn-lt"/>
              </a:rPr>
            </a:br>
            <a:r>
              <a:rPr lang="en-US" sz="1600" dirty="0">
                <a:solidFill>
                  <a:schemeClr val="tx1"/>
                </a:solidFill>
                <a:latin typeface="+mn-lt"/>
              </a:rPr>
              <a:t>4‐ in both studies the selection of </a:t>
            </a:r>
            <a:r>
              <a:rPr lang="en-US" sz="1600" dirty="0">
                <a:solidFill>
                  <a:schemeClr val="accent3">
                    <a:lumMod val="75000"/>
                  </a:schemeClr>
                </a:solidFill>
                <a:latin typeface="+mn-lt"/>
              </a:rPr>
              <a:t>Egypt</a:t>
            </a:r>
            <a:r>
              <a:rPr lang="en-US" sz="1600" dirty="0">
                <a:solidFill>
                  <a:schemeClr val="tx1"/>
                </a:solidFill>
                <a:latin typeface="+mn-lt"/>
              </a:rPr>
              <a:t> did not include Economic Strategic goods, which is a weakness that </a:t>
            </a:r>
            <a:r>
              <a:rPr lang="de-CH" sz="1600" dirty="0">
                <a:solidFill>
                  <a:schemeClr val="tx1"/>
                </a:solidFill>
                <a:latin typeface="+mn-lt"/>
              </a:rPr>
              <a:t>must </a:t>
            </a:r>
            <a:r>
              <a:rPr lang="de-CH" sz="1600" dirty="0" err="1">
                <a:solidFill>
                  <a:schemeClr val="tx1"/>
                </a:solidFill>
                <a:latin typeface="+mn-lt"/>
              </a:rPr>
              <a:t>be</a:t>
            </a:r>
            <a:r>
              <a:rPr lang="de-CH" sz="1600" dirty="0">
                <a:solidFill>
                  <a:schemeClr val="tx1"/>
                </a:solidFill>
                <a:latin typeface="+mn-lt"/>
              </a:rPr>
              <a:t> </a:t>
            </a:r>
            <a:r>
              <a:rPr lang="de-CH" sz="1600" dirty="0" err="1">
                <a:solidFill>
                  <a:schemeClr val="tx1"/>
                </a:solidFill>
                <a:latin typeface="+mn-lt"/>
              </a:rPr>
              <a:t>reminded</a:t>
            </a:r>
            <a:r>
              <a:rPr lang="de-CH" sz="1600" dirty="0">
                <a:solidFill>
                  <a:schemeClr val="tx1"/>
                </a:solidFill>
                <a:latin typeface="+mn-lt"/>
              </a:rPr>
              <a:t>.</a:t>
            </a:r>
          </a:p>
          <a:p>
            <a:pPr marL="0" indent="0">
              <a:buNone/>
            </a:pPr>
            <a:r>
              <a:rPr lang="en-US" sz="1600" dirty="0">
                <a:solidFill>
                  <a:schemeClr val="tx1"/>
                </a:solidFill>
                <a:latin typeface="+mn-lt"/>
              </a:rPr>
              <a:t/>
            </a:r>
            <a:br>
              <a:rPr lang="en-US" sz="1600" dirty="0">
                <a:solidFill>
                  <a:schemeClr val="tx1"/>
                </a:solidFill>
                <a:latin typeface="+mn-lt"/>
              </a:rPr>
            </a:br>
            <a:r>
              <a:rPr lang="en-US" sz="1600" dirty="0">
                <a:solidFill>
                  <a:schemeClr val="tx1"/>
                </a:solidFill>
                <a:latin typeface="+mn-lt"/>
              </a:rPr>
              <a:t>5‐ Identified </a:t>
            </a:r>
            <a:r>
              <a:rPr lang="en-US" sz="1600" dirty="0">
                <a:solidFill>
                  <a:schemeClr val="accent3">
                    <a:lumMod val="75000"/>
                  </a:schemeClr>
                </a:solidFill>
                <a:latin typeface="+mn-lt"/>
              </a:rPr>
              <a:t>Egypt</a:t>
            </a:r>
            <a:r>
              <a:rPr lang="en-US" sz="1600" dirty="0">
                <a:solidFill>
                  <a:schemeClr val="tx1"/>
                </a:solidFill>
                <a:latin typeface="+mn-lt"/>
              </a:rPr>
              <a:t> </a:t>
            </a:r>
            <a:r>
              <a:rPr lang="en-US" sz="1600" dirty="0" err="1">
                <a:solidFill>
                  <a:schemeClr val="tx1"/>
                </a:solidFill>
                <a:latin typeface="+mn-lt"/>
              </a:rPr>
              <a:t>Behaviour</a:t>
            </a:r>
            <a:r>
              <a:rPr lang="en-US" sz="1600" dirty="0">
                <a:solidFill>
                  <a:schemeClr val="tx1"/>
                </a:solidFill>
                <a:latin typeface="+mn-lt"/>
              </a:rPr>
              <a:t> in the recent study as Stable Pivoted aligned solely to the 28 EU countries is also totally unacceptable that must be remedied.</a:t>
            </a:r>
          </a:p>
          <a:p>
            <a:pPr marL="0" indent="0">
              <a:buNone/>
            </a:pPr>
            <a:r>
              <a:rPr lang="en-US" sz="1600" dirty="0">
                <a:solidFill>
                  <a:schemeClr val="tx1"/>
                </a:solidFill>
                <a:latin typeface="+mn-lt"/>
              </a:rPr>
              <a:t/>
            </a:r>
            <a:br>
              <a:rPr lang="en-US" sz="1600" dirty="0">
                <a:solidFill>
                  <a:schemeClr val="tx1"/>
                </a:solidFill>
                <a:latin typeface="+mn-lt"/>
              </a:rPr>
            </a:br>
            <a:r>
              <a:rPr lang="en-US" sz="1600" dirty="0">
                <a:solidFill>
                  <a:schemeClr val="tx1"/>
                </a:solidFill>
                <a:latin typeface="+mn-lt"/>
              </a:rPr>
              <a:t>6‐ Both weaknesses are remedied by adopting the Five‐Pronged Strategy.</a:t>
            </a:r>
            <a:endParaRPr lang="de-CH" sz="1600" dirty="0">
              <a:solidFill>
                <a:schemeClr val="tx1"/>
              </a:solidFill>
              <a:latin typeface="+mn-lt"/>
            </a:endParaRPr>
          </a:p>
        </p:txBody>
      </p:sp>
      <p:sp>
        <p:nvSpPr>
          <p:cNvPr id="4" name="Slide Number Placeholder 3"/>
          <p:cNvSpPr>
            <a:spLocks noGrp="1"/>
          </p:cNvSpPr>
          <p:nvPr>
            <p:ph type="sldNum" sz="quarter" idx="12"/>
          </p:nvPr>
        </p:nvSpPr>
        <p:spPr/>
        <p:txBody>
          <a:bodyPr/>
          <a:lstStyle/>
          <a:p>
            <a:fld id="{6BE089AC-D410-4A92-84C0-CFBEB63A099B}" type="slidenum">
              <a:rPr lang="de-CH" smtClean="0"/>
              <a:t>11</a:t>
            </a:fld>
            <a:endParaRPr lang="de-CH"/>
          </a:p>
        </p:txBody>
      </p:sp>
    </p:spTree>
    <p:extLst>
      <p:ext uri="{BB962C8B-B14F-4D97-AF65-F5344CB8AC3E}">
        <p14:creationId xmlns:p14="http://schemas.microsoft.com/office/powerpoint/2010/main" val="276169721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72" y="44624"/>
            <a:ext cx="8219256" cy="504056"/>
          </a:xfrm>
        </p:spPr>
        <p:txBody>
          <a:bodyPr/>
          <a:lstStyle/>
          <a:p>
            <a:pPr>
              <a:lnSpc>
                <a:spcPct val="100000"/>
              </a:lnSpc>
            </a:pPr>
            <a:r>
              <a:rPr lang="de-CH" sz="1400" b="1" dirty="0" err="1" smtClean="0">
                <a:solidFill>
                  <a:schemeClr val="tx1">
                    <a:lumMod val="95000"/>
                    <a:lumOff val="5000"/>
                  </a:schemeClr>
                </a:solidFill>
              </a:rPr>
              <a:t>Figure</a:t>
            </a:r>
            <a:r>
              <a:rPr lang="de-CH" sz="1400" b="1" dirty="0" smtClean="0">
                <a:solidFill>
                  <a:schemeClr val="tx1">
                    <a:lumMod val="95000"/>
                    <a:lumOff val="5000"/>
                  </a:schemeClr>
                </a:solidFill>
              </a:rPr>
              <a:t> 1.1</a:t>
            </a:r>
            <a:endParaRPr lang="de-CH" sz="1400" b="1"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6BE089AC-D410-4A92-84C0-CFBEB63A099B}" type="slidenum">
              <a:rPr lang="de-CH" smtClean="0"/>
              <a:t>12</a:t>
            </a:fld>
            <a:endParaRPr lang="de-CH"/>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084" y="836712"/>
            <a:ext cx="5761831" cy="5618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858329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72" y="332656"/>
            <a:ext cx="8219256" cy="1196752"/>
          </a:xfrm>
        </p:spPr>
        <p:txBody>
          <a:bodyPr/>
          <a:lstStyle/>
          <a:p>
            <a:r>
              <a:rPr lang="de-CH" sz="3200" b="1" u="sng" dirty="0" err="1">
                <a:solidFill>
                  <a:schemeClr val="tx1">
                    <a:lumMod val="95000"/>
                    <a:lumOff val="5000"/>
                  </a:schemeClr>
                </a:solidFill>
              </a:rPr>
              <a:t>Aims</a:t>
            </a:r>
            <a:r>
              <a:rPr lang="de-CH" sz="3200" b="1" u="sng" dirty="0">
                <a:solidFill>
                  <a:schemeClr val="tx1">
                    <a:lumMod val="95000"/>
                    <a:lumOff val="5000"/>
                  </a:schemeClr>
                </a:solidFill>
              </a:rPr>
              <a:t> </a:t>
            </a:r>
            <a:r>
              <a:rPr lang="de-CH" sz="3200" b="1" u="sng" dirty="0" err="1">
                <a:solidFill>
                  <a:schemeClr val="tx1">
                    <a:lumMod val="95000"/>
                    <a:lumOff val="5000"/>
                  </a:schemeClr>
                </a:solidFill>
              </a:rPr>
              <a:t>of</a:t>
            </a:r>
            <a:r>
              <a:rPr lang="de-CH" sz="3200" b="1" u="sng" dirty="0">
                <a:solidFill>
                  <a:schemeClr val="tx1">
                    <a:lumMod val="95000"/>
                    <a:lumOff val="5000"/>
                  </a:schemeClr>
                </a:solidFill>
              </a:rPr>
              <a:t> </a:t>
            </a:r>
            <a:r>
              <a:rPr lang="de-CH" sz="3200" b="1" u="sng" dirty="0" err="1">
                <a:solidFill>
                  <a:schemeClr val="accent3">
                    <a:lumMod val="75000"/>
                  </a:schemeClr>
                </a:solidFill>
              </a:rPr>
              <a:t>Egypt</a:t>
            </a:r>
            <a:r>
              <a:rPr lang="de-CH" sz="3200" b="1" u="sng" dirty="0" err="1">
                <a:solidFill>
                  <a:schemeClr val="tx1">
                    <a:lumMod val="95000"/>
                    <a:lumOff val="5000"/>
                  </a:schemeClr>
                </a:solidFill>
              </a:rPr>
              <a:t>’s</a:t>
            </a:r>
            <a:r>
              <a:rPr lang="de-CH" sz="3200" b="1" u="sng" dirty="0">
                <a:solidFill>
                  <a:schemeClr val="tx1">
                    <a:lumMod val="95000"/>
                    <a:lumOff val="5000"/>
                  </a:schemeClr>
                </a:solidFill>
              </a:rPr>
              <a:t> </a:t>
            </a:r>
            <a:r>
              <a:rPr lang="de-CH" sz="3200" b="1" u="sng" dirty="0" err="1">
                <a:solidFill>
                  <a:schemeClr val="tx1">
                    <a:lumMod val="95000"/>
                    <a:lumOff val="5000"/>
                  </a:schemeClr>
                </a:solidFill>
              </a:rPr>
              <a:t>Five‐Pronged</a:t>
            </a:r>
            <a:r>
              <a:rPr lang="de-CH" sz="3200" b="1" u="sng" dirty="0">
                <a:solidFill>
                  <a:schemeClr val="tx1">
                    <a:lumMod val="95000"/>
                    <a:lumOff val="5000"/>
                  </a:schemeClr>
                </a:solidFill>
              </a:rPr>
              <a:t/>
            </a:r>
            <a:br>
              <a:rPr lang="de-CH" sz="3200" b="1" u="sng" dirty="0">
                <a:solidFill>
                  <a:schemeClr val="tx1">
                    <a:lumMod val="95000"/>
                    <a:lumOff val="5000"/>
                  </a:schemeClr>
                </a:solidFill>
              </a:rPr>
            </a:br>
            <a:r>
              <a:rPr lang="de-CH" sz="3200" b="1" u="sng" dirty="0" err="1">
                <a:solidFill>
                  <a:schemeClr val="tx1">
                    <a:lumMod val="95000"/>
                    <a:lumOff val="5000"/>
                  </a:schemeClr>
                </a:solidFill>
              </a:rPr>
              <a:t>Strategy</a:t>
            </a:r>
            <a:endParaRPr lang="de-CH" sz="3200" b="1" u="sng" dirty="0">
              <a:solidFill>
                <a:schemeClr val="tx1">
                  <a:lumMod val="95000"/>
                  <a:lumOff val="5000"/>
                </a:schemeClr>
              </a:solidFill>
            </a:endParaRPr>
          </a:p>
        </p:txBody>
      </p:sp>
      <p:sp>
        <p:nvSpPr>
          <p:cNvPr id="3" name="Content Placeholder 2"/>
          <p:cNvSpPr>
            <a:spLocks noGrp="1"/>
          </p:cNvSpPr>
          <p:nvPr>
            <p:ph idx="1"/>
          </p:nvPr>
        </p:nvSpPr>
        <p:spPr>
          <a:xfrm>
            <a:off x="457200" y="1700811"/>
            <a:ext cx="8229600" cy="4525963"/>
          </a:xfrm>
        </p:spPr>
        <p:txBody>
          <a:bodyPr/>
          <a:lstStyle/>
          <a:p>
            <a:pPr marL="0" indent="0" algn="ctr">
              <a:buNone/>
            </a:pPr>
            <a:r>
              <a:rPr lang="en-US" sz="1600" b="1" u="sng" dirty="0">
                <a:solidFill>
                  <a:schemeClr val="tx1"/>
                </a:solidFill>
                <a:latin typeface="+mn-lt"/>
              </a:rPr>
              <a:t>1‐Pivotal </a:t>
            </a:r>
            <a:r>
              <a:rPr lang="en-US" sz="1600" b="1" u="sng" dirty="0">
                <a:solidFill>
                  <a:schemeClr val="accent3">
                    <a:lumMod val="75000"/>
                  </a:schemeClr>
                </a:solidFill>
                <a:latin typeface="+mn-lt"/>
              </a:rPr>
              <a:t>Egypt</a:t>
            </a:r>
            <a:r>
              <a:rPr lang="en-US" sz="1600" b="1" u="sng" dirty="0">
                <a:solidFill>
                  <a:schemeClr val="tx1"/>
                </a:solidFill>
                <a:latin typeface="+mn-lt"/>
              </a:rPr>
              <a:t> Versus Great Powers:</a:t>
            </a:r>
          </a:p>
          <a:p>
            <a:pPr algn="ctr"/>
            <a:r>
              <a:rPr lang="de-CH" sz="1600" dirty="0" err="1">
                <a:solidFill>
                  <a:schemeClr val="tx1"/>
                </a:solidFill>
                <a:latin typeface="+mn-lt"/>
              </a:rPr>
              <a:t>Strengthening</a:t>
            </a:r>
            <a:r>
              <a:rPr lang="de-CH" sz="1600" dirty="0">
                <a:solidFill>
                  <a:schemeClr val="tx1"/>
                </a:solidFill>
                <a:latin typeface="+mn-lt"/>
              </a:rPr>
              <a:t> </a:t>
            </a:r>
            <a:r>
              <a:rPr lang="de-CH" sz="1600" dirty="0" err="1">
                <a:solidFill>
                  <a:schemeClr val="accent3">
                    <a:lumMod val="75000"/>
                  </a:schemeClr>
                </a:solidFill>
                <a:latin typeface="+mn-lt"/>
              </a:rPr>
              <a:t>Egypt</a:t>
            </a:r>
            <a:r>
              <a:rPr lang="de-CH" sz="1600" dirty="0" err="1">
                <a:solidFill>
                  <a:schemeClr val="tx1"/>
                </a:solidFill>
                <a:latin typeface="+mn-lt"/>
              </a:rPr>
              <a:t>’s</a:t>
            </a:r>
            <a:r>
              <a:rPr lang="de-CH" sz="1600" dirty="0">
                <a:solidFill>
                  <a:schemeClr val="tx1"/>
                </a:solidFill>
                <a:latin typeface="+mn-lt"/>
              </a:rPr>
              <a:t> International</a:t>
            </a:r>
          </a:p>
          <a:p>
            <a:pPr algn="ctr"/>
            <a:r>
              <a:rPr lang="de-CH" sz="1600" dirty="0" err="1">
                <a:solidFill>
                  <a:schemeClr val="tx1"/>
                </a:solidFill>
                <a:latin typeface="+mn-lt"/>
              </a:rPr>
              <a:t>Negotiating</a:t>
            </a:r>
            <a:r>
              <a:rPr lang="de-CH" sz="1600" dirty="0">
                <a:solidFill>
                  <a:schemeClr val="tx1"/>
                </a:solidFill>
                <a:latin typeface="+mn-lt"/>
              </a:rPr>
              <a:t> Power,</a:t>
            </a:r>
          </a:p>
          <a:p>
            <a:pPr marL="0" indent="0" algn="ctr">
              <a:buNone/>
            </a:pPr>
            <a:r>
              <a:rPr lang="es-ES" sz="1600" dirty="0" smtClean="0">
                <a:solidFill>
                  <a:schemeClr val="tx1"/>
                </a:solidFill>
                <a:latin typeface="+mn-lt"/>
              </a:rPr>
              <a:t/>
            </a:r>
            <a:br>
              <a:rPr lang="es-ES" sz="1600" dirty="0" smtClean="0">
                <a:solidFill>
                  <a:schemeClr val="tx1"/>
                </a:solidFill>
                <a:latin typeface="+mn-lt"/>
              </a:rPr>
            </a:br>
            <a:r>
              <a:rPr lang="es-ES" sz="1600" b="1" u="sng" dirty="0" smtClean="0">
                <a:solidFill>
                  <a:schemeClr val="tx1"/>
                </a:solidFill>
                <a:latin typeface="+mn-lt"/>
              </a:rPr>
              <a:t>2</a:t>
            </a:r>
            <a:r>
              <a:rPr lang="es-ES" sz="1600" b="1" u="sng" dirty="0">
                <a:solidFill>
                  <a:schemeClr val="tx1"/>
                </a:solidFill>
                <a:latin typeface="+mn-lt"/>
              </a:rPr>
              <a:t>‐ </a:t>
            </a:r>
            <a:r>
              <a:rPr lang="es-ES" sz="1600" b="1" u="sng" dirty="0" err="1">
                <a:solidFill>
                  <a:schemeClr val="tx1"/>
                </a:solidFill>
                <a:latin typeface="+mn-lt"/>
              </a:rPr>
              <a:t>Pivotal</a:t>
            </a:r>
            <a:r>
              <a:rPr lang="es-ES" sz="1600" b="1" u="sng" dirty="0">
                <a:solidFill>
                  <a:schemeClr val="tx1"/>
                </a:solidFill>
                <a:latin typeface="+mn-lt"/>
              </a:rPr>
              <a:t> </a:t>
            </a:r>
            <a:r>
              <a:rPr lang="es-ES" sz="1600" b="1" u="sng" dirty="0">
                <a:solidFill>
                  <a:schemeClr val="accent3">
                    <a:lumMod val="75000"/>
                  </a:schemeClr>
                </a:solidFill>
                <a:latin typeface="+mn-lt"/>
              </a:rPr>
              <a:t>Egypt</a:t>
            </a:r>
            <a:r>
              <a:rPr lang="es-ES" sz="1600" b="1" u="sng" dirty="0">
                <a:solidFill>
                  <a:schemeClr val="tx1"/>
                </a:solidFill>
                <a:latin typeface="+mn-lt"/>
              </a:rPr>
              <a:t> Versus </a:t>
            </a:r>
            <a:r>
              <a:rPr lang="es-ES" sz="1600" b="1" u="sng" dirty="0" err="1">
                <a:solidFill>
                  <a:schemeClr val="tx1"/>
                </a:solidFill>
                <a:latin typeface="+mn-lt"/>
              </a:rPr>
              <a:t>Pivotal</a:t>
            </a:r>
            <a:r>
              <a:rPr lang="es-ES" sz="1600" b="1" u="sng" dirty="0">
                <a:solidFill>
                  <a:schemeClr val="tx1"/>
                </a:solidFill>
                <a:latin typeface="+mn-lt"/>
              </a:rPr>
              <a:t> </a:t>
            </a:r>
            <a:r>
              <a:rPr lang="es-ES" sz="1600" b="1" u="sng" dirty="0">
                <a:solidFill>
                  <a:srgbClr val="C00000"/>
                </a:solidFill>
                <a:latin typeface="+mn-lt"/>
              </a:rPr>
              <a:t>Israel</a:t>
            </a:r>
            <a:r>
              <a:rPr lang="es-ES" sz="1600" b="1" u="sng" dirty="0">
                <a:solidFill>
                  <a:schemeClr val="tx1"/>
                </a:solidFill>
                <a:latin typeface="+mn-lt"/>
              </a:rPr>
              <a:t>:</a:t>
            </a:r>
          </a:p>
          <a:p>
            <a:pPr algn="ctr"/>
            <a:r>
              <a:rPr lang="en-US" sz="1600" dirty="0">
                <a:solidFill>
                  <a:schemeClr val="tx1"/>
                </a:solidFill>
                <a:latin typeface="+mn-lt"/>
              </a:rPr>
              <a:t>Restore Regional Balance of Power</a:t>
            </a:r>
          </a:p>
          <a:p>
            <a:pPr algn="ctr"/>
            <a:r>
              <a:rPr lang="en-US" sz="1600" dirty="0">
                <a:solidFill>
                  <a:schemeClr val="tx1"/>
                </a:solidFill>
                <a:latin typeface="+mn-lt"/>
              </a:rPr>
              <a:t>And Aim to Achieve </a:t>
            </a:r>
            <a:r>
              <a:rPr lang="en-US" sz="1600" dirty="0" smtClean="0">
                <a:solidFill>
                  <a:schemeClr val="tx1"/>
                </a:solidFill>
                <a:latin typeface="+mn-lt"/>
              </a:rPr>
              <a:t>M.E. </a:t>
            </a:r>
            <a:r>
              <a:rPr lang="en-US" sz="1600" dirty="0">
                <a:solidFill>
                  <a:schemeClr val="tx1"/>
                </a:solidFill>
                <a:latin typeface="+mn-lt"/>
              </a:rPr>
              <a:t>Peace.</a:t>
            </a:r>
          </a:p>
          <a:p>
            <a:pPr marL="0" indent="0" algn="ctr">
              <a:buNone/>
            </a:pPr>
            <a:r>
              <a:rPr lang="de-CH" sz="1600" dirty="0" smtClean="0">
                <a:solidFill>
                  <a:schemeClr val="tx1"/>
                </a:solidFill>
                <a:latin typeface="+mn-lt"/>
              </a:rPr>
              <a:t/>
            </a:r>
            <a:br>
              <a:rPr lang="de-CH" sz="1600" dirty="0" smtClean="0">
                <a:solidFill>
                  <a:schemeClr val="tx1"/>
                </a:solidFill>
                <a:latin typeface="+mn-lt"/>
              </a:rPr>
            </a:br>
            <a:r>
              <a:rPr lang="de-CH" sz="1600" b="1" u="sng" dirty="0" smtClean="0">
                <a:solidFill>
                  <a:schemeClr val="tx1"/>
                </a:solidFill>
                <a:latin typeface="+mn-lt"/>
              </a:rPr>
              <a:t>3</a:t>
            </a:r>
            <a:r>
              <a:rPr lang="de-CH" sz="1600" b="1" u="sng" dirty="0">
                <a:solidFill>
                  <a:schemeClr val="tx1"/>
                </a:solidFill>
                <a:latin typeface="+mn-lt"/>
              </a:rPr>
              <a:t>‐ </a:t>
            </a:r>
            <a:r>
              <a:rPr lang="de-CH" sz="1600" b="1" u="sng" dirty="0" err="1">
                <a:solidFill>
                  <a:schemeClr val="tx1"/>
                </a:solidFill>
                <a:latin typeface="+mn-lt"/>
              </a:rPr>
              <a:t>Pivotal</a:t>
            </a:r>
            <a:r>
              <a:rPr lang="de-CH" sz="1600" b="1" u="sng" dirty="0">
                <a:solidFill>
                  <a:schemeClr val="tx1"/>
                </a:solidFill>
                <a:latin typeface="+mn-lt"/>
              </a:rPr>
              <a:t> </a:t>
            </a:r>
            <a:r>
              <a:rPr lang="de-CH" sz="1600" b="1" u="sng" dirty="0">
                <a:solidFill>
                  <a:schemeClr val="accent3">
                    <a:lumMod val="75000"/>
                  </a:schemeClr>
                </a:solidFill>
                <a:latin typeface="+mn-lt"/>
              </a:rPr>
              <a:t>Egypt</a:t>
            </a:r>
            <a:r>
              <a:rPr lang="de-CH" sz="1600" b="1" u="sng" dirty="0">
                <a:solidFill>
                  <a:schemeClr val="tx1"/>
                </a:solidFill>
                <a:latin typeface="+mn-lt"/>
              </a:rPr>
              <a:t> Versus </a:t>
            </a:r>
            <a:r>
              <a:rPr lang="de-CH" sz="1600" b="1" u="sng" dirty="0" err="1">
                <a:solidFill>
                  <a:schemeClr val="tx1"/>
                </a:solidFill>
                <a:latin typeface="+mn-lt"/>
              </a:rPr>
              <a:t>Pivotal</a:t>
            </a:r>
            <a:r>
              <a:rPr lang="de-CH" sz="1600" b="1" u="sng" dirty="0">
                <a:solidFill>
                  <a:schemeClr val="tx1"/>
                </a:solidFill>
                <a:latin typeface="+mn-lt"/>
              </a:rPr>
              <a:t> </a:t>
            </a:r>
            <a:r>
              <a:rPr lang="de-CH" sz="1600" b="1" u="sng" dirty="0">
                <a:solidFill>
                  <a:srgbClr val="FFC000"/>
                </a:solidFill>
                <a:latin typeface="+mn-lt"/>
              </a:rPr>
              <a:t>Iran</a:t>
            </a:r>
            <a:r>
              <a:rPr lang="de-CH" sz="1600" b="1" u="sng" dirty="0">
                <a:solidFill>
                  <a:schemeClr val="tx1"/>
                </a:solidFill>
                <a:latin typeface="+mn-lt"/>
              </a:rPr>
              <a:t>:</a:t>
            </a:r>
          </a:p>
          <a:p>
            <a:pPr algn="ctr"/>
            <a:r>
              <a:rPr lang="de-CH" sz="1600" dirty="0" err="1">
                <a:solidFill>
                  <a:schemeClr val="tx1"/>
                </a:solidFill>
                <a:latin typeface="+mn-lt"/>
              </a:rPr>
              <a:t>Strengthening</a:t>
            </a:r>
            <a:r>
              <a:rPr lang="de-CH" sz="1600" dirty="0">
                <a:solidFill>
                  <a:schemeClr val="tx1"/>
                </a:solidFill>
                <a:latin typeface="+mn-lt"/>
              </a:rPr>
              <a:t> Regional </a:t>
            </a:r>
            <a:r>
              <a:rPr lang="de-CH" sz="1600" dirty="0" err="1">
                <a:solidFill>
                  <a:schemeClr val="tx1"/>
                </a:solidFill>
                <a:latin typeface="+mn-lt"/>
              </a:rPr>
              <a:t>Stability</a:t>
            </a:r>
            <a:r>
              <a:rPr lang="de-CH" sz="1600" dirty="0">
                <a:solidFill>
                  <a:schemeClr val="tx1"/>
                </a:solidFill>
                <a:latin typeface="+mn-lt"/>
              </a:rPr>
              <a:t>.</a:t>
            </a:r>
          </a:p>
          <a:p>
            <a:pPr marL="0" indent="0" algn="ctr">
              <a:buNone/>
            </a:pPr>
            <a:r>
              <a:rPr lang="de-CH" sz="1600" dirty="0" smtClean="0">
                <a:solidFill>
                  <a:schemeClr val="tx1"/>
                </a:solidFill>
                <a:latin typeface="+mn-lt"/>
              </a:rPr>
              <a:t/>
            </a:r>
            <a:br>
              <a:rPr lang="de-CH" sz="1600" dirty="0" smtClean="0">
                <a:solidFill>
                  <a:schemeClr val="tx1"/>
                </a:solidFill>
                <a:latin typeface="+mn-lt"/>
              </a:rPr>
            </a:br>
            <a:r>
              <a:rPr lang="de-CH" sz="1600" b="1" u="sng" dirty="0" smtClean="0">
                <a:solidFill>
                  <a:schemeClr val="tx1"/>
                </a:solidFill>
                <a:latin typeface="+mn-lt"/>
              </a:rPr>
              <a:t>4</a:t>
            </a:r>
            <a:r>
              <a:rPr lang="de-CH" sz="1600" b="1" u="sng" dirty="0">
                <a:solidFill>
                  <a:schemeClr val="tx1"/>
                </a:solidFill>
                <a:latin typeface="+mn-lt"/>
              </a:rPr>
              <a:t>‐ </a:t>
            </a:r>
            <a:r>
              <a:rPr lang="de-CH" sz="1600" b="1" u="sng" dirty="0" err="1">
                <a:solidFill>
                  <a:schemeClr val="tx1"/>
                </a:solidFill>
                <a:latin typeface="+mn-lt"/>
              </a:rPr>
              <a:t>Pivotal</a:t>
            </a:r>
            <a:r>
              <a:rPr lang="de-CH" sz="1600" b="1" u="sng" dirty="0">
                <a:solidFill>
                  <a:schemeClr val="tx1"/>
                </a:solidFill>
                <a:latin typeface="+mn-lt"/>
              </a:rPr>
              <a:t> </a:t>
            </a:r>
            <a:r>
              <a:rPr lang="de-CH" sz="1600" b="1" u="sng" dirty="0">
                <a:solidFill>
                  <a:schemeClr val="accent3">
                    <a:lumMod val="75000"/>
                  </a:schemeClr>
                </a:solidFill>
                <a:latin typeface="+mn-lt"/>
              </a:rPr>
              <a:t>Egypt</a:t>
            </a:r>
            <a:r>
              <a:rPr lang="de-CH" sz="1600" b="1" u="sng" dirty="0">
                <a:solidFill>
                  <a:schemeClr val="tx1"/>
                </a:solidFill>
                <a:latin typeface="+mn-lt"/>
              </a:rPr>
              <a:t> Versus Other </a:t>
            </a:r>
            <a:r>
              <a:rPr lang="de-CH" sz="1600" b="1" u="sng" dirty="0" err="1">
                <a:solidFill>
                  <a:schemeClr val="tx1"/>
                </a:solidFill>
                <a:latin typeface="+mn-lt"/>
              </a:rPr>
              <a:t>Pivotal</a:t>
            </a:r>
            <a:endParaRPr lang="de-CH" sz="1600" b="1" u="sng" dirty="0">
              <a:solidFill>
                <a:schemeClr val="tx1"/>
              </a:solidFill>
              <a:latin typeface="+mn-lt"/>
            </a:endParaRPr>
          </a:p>
          <a:p>
            <a:pPr algn="ctr"/>
            <a:r>
              <a:rPr lang="en-US" sz="1600" dirty="0">
                <a:solidFill>
                  <a:schemeClr val="tx1"/>
                </a:solidFill>
                <a:latin typeface="+mn-lt"/>
              </a:rPr>
              <a:t>States: New Pivotal Alliances, and</a:t>
            </a:r>
          </a:p>
          <a:p>
            <a:pPr marL="0" indent="0" algn="ctr">
              <a:buNone/>
            </a:pPr>
            <a:r>
              <a:rPr lang="de-CH" sz="1600" dirty="0" smtClean="0">
                <a:solidFill>
                  <a:schemeClr val="tx1"/>
                </a:solidFill>
                <a:latin typeface="+mn-lt"/>
              </a:rPr>
              <a:t/>
            </a:r>
            <a:br>
              <a:rPr lang="de-CH" sz="1600" dirty="0" smtClean="0">
                <a:solidFill>
                  <a:schemeClr val="tx1"/>
                </a:solidFill>
                <a:latin typeface="+mn-lt"/>
              </a:rPr>
            </a:br>
            <a:r>
              <a:rPr lang="de-CH" sz="1600" b="1" u="sng" dirty="0" smtClean="0">
                <a:solidFill>
                  <a:schemeClr val="tx1"/>
                </a:solidFill>
                <a:latin typeface="+mn-lt"/>
              </a:rPr>
              <a:t>5</a:t>
            </a:r>
            <a:r>
              <a:rPr lang="de-CH" sz="1600" b="1" u="sng" dirty="0">
                <a:solidFill>
                  <a:schemeClr val="tx1"/>
                </a:solidFill>
                <a:latin typeface="+mn-lt"/>
              </a:rPr>
              <a:t>‐ </a:t>
            </a:r>
            <a:r>
              <a:rPr lang="de-CH" sz="1600" b="1" u="sng" dirty="0" err="1">
                <a:solidFill>
                  <a:schemeClr val="tx1"/>
                </a:solidFill>
                <a:latin typeface="+mn-lt"/>
              </a:rPr>
              <a:t>Pivotal</a:t>
            </a:r>
            <a:r>
              <a:rPr lang="de-CH" sz="1600" b="1" u="sng" dirty="0">
                <a:solidFill>
                  <a:schemeClr val="tx1"/>
                </a:solidFill>
                <a:latin typeface="+mn-lt"/>
              </a:rPr>
              <a:t> </a:t>
            </a:r>
            <a:r>
              <a:rPr lang="de-CH" sz="1600" b="1" u="sng" dirty="0">
                <a:solidFill>
                  <a:schemeClr val="accent3">
                    <a:lumMod val="75000"/>
                  </a:schemeClr>
                </a:solidFill>
                <a:latin typeface="+mn-lt"/>
              </a:rPr>
              <a:t>Egypt</a:t>
            </a:r>
            <a:r>
              <a:rPr lang="de-CH" sz="1600" b="1" u="sng" dirty="0">
                <a:solidFill>
                  <a:schemeClr val="tx1"/>
                </a:solidFill>
                <a:latin typeface="+mn-lt"/>
              </a:rPr>
              <a:t> Versus </a:t>
            </a:r>
            <a:r>
              <a:rPr lang="de-CH" sz="1600" b="1" u="sng" dirty="0" err="1">
                <a:solidFill>
                  <a:schemeClr val="tx1"/>
                </a:solidFill>
                <a:latin typeface="+mn-lt"/>
              </a:rPr>
              <a:t>Pivotal</a:t>
            </a:r>
            <a:r>
              <a:rPr lang="de-CH" sz="1600" b="1" u="sng" dirty="0">
                <a:solidFill>
                  <a:schemeClr val="tx1"/>
                </a:solidFill>
                <a:latin typeface="+mn-lt"/>
              </a:rPr>
              <a:t> </a:t>
            </a:r>
            <a:r>
              <a:rPr lang="de-CH" sz="1600" b="1" u="sng" dirty="0">
                <a:solidFill>
                  <a:schemeClr val="accent3">
                    <a:lumMod val="75000"/>
                  </a:schemeClr>
                </a:solidFill>
                <a:latin typeface="+mn-lt"/>
              </a:rPr>
              <a:t>Egypt</a:t>
            </a:r>
            <a:r>
              <a:rPr lang="de-CH" sz="1600" b="1" u="sng" dirty="0">
                <a:solidFill>
                  <a:schemeClr val="tx1"/>
                </a:solidFill>
                <a:latin typeface="+mn-lt"/>
              </a:rPr>
              <a:t>:</a:t>
            </a:r>
          </a:p>
          <a:p>
            <a:pPr algn="ctr"/>
            <a:r>
              <a:rPr lang="de-CH" sz="1600" dirty="0" err="1">
                <a:solidFill>
                  <a:schemeClr val="tx1"/>
                </a:solidFill>
                <a:latin typeface="+mn-lt"/>
              </a:rPr>
              <a:t>Strengthening</a:t>
            </a:r>
            <a:r>
              <a:rPr lang="de-CH" sz="1600" dirty="0">
                <a:solidFill>
                  <a:schemeClr val="tx1"/>
                </a:solidFill>
                <a:latin typeface="+mn-lt"/>
              </a:rPr>
              <a:t> </a:t>
            </a:r>
            <a:r>
              <a:rPr lang="de-CH" sz="1600" dirty="0" err="1">
                <a:solidFill>
                  <a:schemeClr val="tx1"/>
                </a:solidFill>
                <a:latin typeface="+mn-lt"/>
              </a:rPr>
              <a:t>Domestic</a:t>
            </a:r>
            <a:r>
              <a:rPr lang="de-CH" sz="1600" dirty="0">
                <a:solidFill>
                  <a:schemeClr val="tx1"/>
                </a:solidFill>
                <a:latin typeface="+mn-lt"/>
              </a:rPr>
              <a:t> </a:t>
            </a:r>
            <a:r>
              <a:rPr lang="de-CH" sz="1600" dirty="0" err="1">
                <a:solidFill>
                  <a:schemeClr val="tx1"/>
                </a:solidFill>
                <a:latin typeface="+mn-lt"/>
              </a:rPr>
              <a:t>Foundations</a:t>
            </a:r>
            <a:r>
              <a:rPr lang="de-CH" sz="1600" dirty="0">
                <a:solidFill>
                  <a:schemeClr val="tx1"/>
                </a:solidFill>
                <a:latin typeface="+mn-lt"/>
              </a:rPr>
              <a:t>.</a:t>
            </a:r>
          </a:p>
        </p:txBody>
      </p:sp>
      <p:sp>
        <p:nvSpPr>
          <p:cNvPr id="4" name="Slide Number Placeholder 3"/>
          <p:cNvSpPr>
            <a:spLocks noGrp="1"/>
          </p:cNvSpPr>
          <p:nvPr>
            <p:ph type="sldNum" sz="quarter" idx="12"/>
          </p:nvPr>
        </p:nvSpPr>
        <p:spPr/>
        <p:txBody>
          <a:bodyPr/>
          <a:lstStyle/>
          <a:p>
            <a:fld id="{6BE089AC-D410-4A92-84C0-CFBEB63A099B}" type="slidenum">
              <a:rPr lang="de-CH" smtClean="0"/>
              <a:t>13</a:t>
            </a:fld>
            <a:endParaRPr lang="de-CH"/>
          </a:p>
        </p:txBody>
      </p:sp>
    </p:spTree>
    <p:extLst>
      <p:ext uri="{BB962C8B-B14F-4D97-AF65-F5344CB8AC3E}">
        <p14:creationId xmlns:p14="http://schemas.microsoft.com/office/powerpoint/2010/main" val="166122142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376" y="332656"/>
            <a:ext cx="8147248" cy="1340768"/>
          </a:xfrm>
        </p:spPr>
        <p:txBody>
          <a:bodyPr/>
          <a:lstStyle/>
          <a:p>
            <a:r>
              <a:rPr lang="en-US" sz="3200" b="1" u="sng" dirty="0">
                <a:solidFill>
                  <a:schemeClr val="tx1">
                    <a:lumMod val="95000"/>
                    <a:lumOff val="5000"/>
                  </a:schemeClr>
                </a:solidFill>
              </a:rPr>
              <a:t>List of Proposed Five‐Pronged </a:t>
            </a:r>
            <a:r>
              <a:rPr lang="en-US" sz="3200" b="1" u="sng" dirty="0" smtClean="0">
                <a:solidFill>
                  <a:schemeClr val="tx1">
                    <a:lumMod val="95000"/>
                    <a:lumOff val="5000"/>
                  </a:schemeClr>
                </a:solidFill>
              </a:rPr>
              <a:t>Strategy </a:t>
            </a:r>
            <a:r>
              <a:rPr lang="de-CH" sz="3200" b="1" u="sng" dirty="0" err="1" smtClean="0">
                <a:solidFill>
                  <a:schemeClr val="tx1">
                    <a:lumMod val="95000"/>
                    <a:lumOff val="5000"/>
                  </a:schemeClr>
                </a:solidFill>
              </a:rPr>
              <a:t>For</a:t>
            </a:r>
            <a:r>
              <a:rPr lang="de-CH" sz="3200" b="1" u="sng" dirty="0" smtClean="0">
                <a:solidFill>
                  <a:schemeClr val="tx1">
                    <a:lumMod val="95000"/>
                    <a:lumOff val="5000"/>
                  </a:schemeClr>
                </a:solidFill>
              </a:rPr>
              <a:t> </a:t>
            </a:r>
            <a:r>
              <a:rPr lang="de-CH" sz="3200" b="1" u="sng" dirty="0" smtClean="0">
                <a:solidFill>
                  <a:schemeClr val="accent3">
                    <a:lumMod val="75000"/>
                  </a:schemeClr>
                </a:solidFill>
              </a:rPr>
              <a:t>Egypt</a:t>
            </a:r>
            <a:endParaRPr lang="de-CH" sz="3200" b="1" u="sng" dirty="0">
              <a:solidFill>
                <a:schemeClr val="accent3">
                  <a:lumMod val="75000"/>
                </a:schemeClr>
              </a:solidFill>
            </a:endParaRPr>
          </a:p>
        </p:txBody>
      </p:sp>
      <p:sp>
        <p:nvSpPr>
          <p:cNvPr id="3" name="Content Placeholder 2"/>
          <p:cNvSpPr>
            <a:spLocks noGrp="1"/>
          </p:cNvSpPr>
          <p:nvPr>
            <p:ph idx="1"/>
          </p:nvPr>
        </p:nvSpPr>
        <p:spPr>
          <a:xfrm>
            <a:off x="457200" y="2420891"/>
            <a:ext cx="8229600" cy="4525963"/>
          </a:xfrm>
        </p:spPr>
        <p:txBody>
          <a:bodyPr>
            <a:normAutofit/>
          </a:bodyPr>
          <a:lstStyle/>
          <a:p>
            <a:pPr marL="0" indent="0" algn="ctr">
              <a:buNone/>
            </a:pPr>
            <a:r>
              <a:rPr lang="en-US" sz="1600" dirty="0">
                <a:solidFill>
                  <a:schemeClr val="tx1"/>
                </a:solidFill>
                <a:latin typeface="+mn-lt"/>
              </a:rPr>
              <a:t>1‐ A Quasi‐Pivoted Strategic Relationship Between </a:t>
            </a:r>
            <a:r>
              <a:rPr lang="en-US" sz="1600" dirty="0">
                <a:solidFill>
                  <a:schemeClr val="accent3">
                    <a:lumMod val="75000"/>
                  </a:schemeClr>
                </a:solidFill>
                <a:latin typeface="+mn-lt"/>
              </a:rPr>
              <a:t>Egypt</a:t>
            </a:r>
            <a:r>
              <a:rPr lang="en-US" sz="1600" dirty="0">
                <a:solidFill>
                  <a:schemeClr val="tx1"/>
                </a:solidFill>
                <a:latin typeface="+mn-lt"/>
              </a:rPr>
              <a:t>, and The </a:t>
            </a:r>
            <a:r>
              <a:rPr lang="en-US" sz="1600" dirty="0">
                <a:solidFill>
                  <a:srgbClr val="C00000"/>
                </a:solidFill>
                <a:latin typeface="+mn-lt"/>
              </a:rPr>
              <a:t>U.S.</a:t>
            </a:r>
            <a:r>
              <a:rPr lang="en-US" sz="1600" dirty="0">
                <a:solidFill>
                  <a:schemeClr val="tx1"/>
                </a:solidFill>
                <a:latin typeface="+mn-lt"/>
              </a:rPr>
              <a:t> and </a:t>
            </a:r>
            <a:r>
              <a:rPr lang="de-CH" sz="1600" dirty="0" err="1">
                <a:solidFill>
                  <a:schemeClr val="accent3">
                    <a:lumMod val="75000"/>
                  </a:schemeClr>
                </a:solidFill>
                <a:latin typeface="+mn-lt"/>
              </a:rPr>
              <a:t>Britain</a:t>
            </a:r>
            <a:r>
              <a:rPr lang="de-CH" sz="1600" dirty="0" smtClean="0">
                <a:solidFill>
                  <a:schemeClr val="tx1"/>
                </a:solidFill>
                <a:latin typeface="+mn-lt"/>
              </a:rPr>
              <a:t>,</a:t>
            </a:r>
            <a:br>
              <a:rPr lang="de-CH" sz="1600" dirty="0" smtClean="0">
                <a:solidFill>
                  <a:schemeClr val="tx1"/>
                </a:solidFill>
                <a:latin typeface="+mn-lt"/>
              </a:rPr>
            </a:br>
            <a:endParaRPr lang="de-CH" sz="1600" dirty="0">
              <a:solidFill>
                <a:schemeClr val="tx1"/>
              </a:solidFill>
              <a:latin typeface="+mn-lt"/>
            </a:endParaRPr>
          </a:p>
          <a:p>
            <a:pPr marL="0" indent="0" algn="ctr">
              <a:buNone/>
            </a:pPr>
            <a:r>
              <a:rPr lang="en-US" sz="1600" dirty="0">
                <a:solidFill>
                  <a:schemeClr val="tx1"/>
                </a:solidFill>
                <a:latin typeface="+mn-lt"/>
              </a:rPr>
              <a:t>2‐ A New Framework for Just &amp; Lasting Peace in the Middle East</a:t>
            </a:r>
            <a:r>
              <a:rPr lang="en-US" sz="1600" dirty="0" smtClean="0">
                <a:solidFill>
                  <a:schemeClr val="tx1"/>
                </a:solidFill>
                <a:latin typeface="+mn-lt"/>
              </a:rPr>
              <a:t>,</a:t>
            </a:r>
            <a:br>
              <a:rPr lang="en-US" sz="1600" dirty="0" smtClean="0">
                <a:solidFill>
                  <a:schemeClr val="tx1"/>
                </a:solidFill>
                <a:latin typeface="+mn-lt"/>
              </a:rPr>
            </a:br>
            <a:endParaRPr lang="en-US" sz="1600" dirty="0">
              <a:solidFill>
                <a:schemeClr val="tx1"/>
              </a:solidFill>
              <a:latin typeface="+mn-lt"/>
            </a:endParaRPr>
          </a:p>
          <a:p>
            <a:pPr marL="0" indent="0" algn="ctr">
              <a:buNone/>
            </a:pPr>
            <a:r>
              <a:rPr lang="en-US" sz="1600" dirty="0">
                <a:solidFill>
                  <a:schemeClr val="tx1"/>
                </a:solidFill>
                <a:latin typeface="+mn-lt"/>
              </a:rPr>
              <a:t>3‐ A Special Regional Relationship with </a:t>
            </a:r>
            <a:r>
              <a:rPr lang="de-CH" sz="1600" dirty="0">
                <a:solidFill>
                  <a:srgbClr val="FFC000"/>
                </a:solidFill>
                <a:latin typeface="+mn-lt"/>
              </a:rPr>
              <a:t>Iran</a:t>
            </a:r>
            <a:r>
              <a:rPr lang="de-CH" sz="1600" dirty="0" smtClean="0">
                <a:solidFill>
                  <a:schemeClr val="tx1"/>
                </a:solidFill>
                <a:latin typeface="+mn-lt"/>
              </a:rPr>
              <a:t>,</a:t>
            </a:r>
            <a:br>
              <a:rPr lang="de-CH" sz="1600" dirty="0" smtClean="0">
                <a:solidFill>
                  <a:schemeClr val="tx1"/>
                </a:solidFill>
                <a:latin typeface="+mn-lt"/>
              </a:rPr>
            </a:br>
            <a:endParaRPr lang="de-CH" sz="1600" dirty="0">
              <a:solidFill>
                <a:schemeClr val="tx1"/>
              </a:solidFill>
              <a:latin typeface="+mn-lt"/>
            </a:endParaRPr>
          </a:p>
          <a:p>
            <a:pPr marL="0" indent="0" algn="ctr">
              <a:buNone/>
            </a:pPr>
            <a:r>
              <a:rPr lang="en-US" sz="1600" dirty="0">
                <a:solidFill>
                  <a:schemeClr val="tx1"/>
                </a:solidFill>
                <a:latin typeface="+mn-lt"/>
              </a:rPr>
              <a:t>4‐ Pivoting‐Pivotal Dynamic Alliance, </a:t>
            </a:r>
            <a:r>
              <a:rPr lang="en-US" sz="1600" dirty="0" smtClean="0">
                <a:solidFill>
                  <a:schemeClr val="tx1"/>
                </a:solidFill>
                <a:latin typeface="+mn-lt"/>
              </a:rPr>
              <a:t>and</a:t>
            </a:r>
            <a:br>
              <a:rPr lang="en-US" sz="1600" dirty="0" smtClean="0">
                <a:solidFill>
                  <a:schemeClr val="tx1"/>
                </a:solidFill>
                <a:latin typeface="+mn-lt"/>
              </a:rPr>
            </a:br>
            <a:endParaRPr lang="en-US" sz="1600" dirty="0">
              <a:solidFill>
                <a:schemeClr val="tx1"/>
              </a:solidFill>
              <a:latin typeface="+mn-lt"/>
            </a:endParaRPr>
          </a:p>
          <a:p>
            <a:pPr marL="0" indent="0" algn="ctr">
              <a:buNone/>
            </a:pPr>
            <a:r>
              <a:rPr lang="en-US" sz="1600" dirty="0">
                <a:solidFill>
                  <a:schemeClr val="tx1"/>
                </a:solidFill>
                <a:latin typeface="+mn-lt"/>
              </a:rPr>
              <a:t>5‐ Stable Growth and Sustainable Fairness to consolidate the Pivoting Strategy.</a:t>
            </a:r>
            <a:endParaRPr lang="de-CH" sz="1600" dirty="0">
              <a:solidFill>
                <a:schemeClr val="tx1"/>
              </a:solidFill>
              <a:latin typeface="+mn-lt"/>
            </a:endParaRPr>
          </a:p>
        </p:txBody>
      </p:sp>
      <p:sp>
        <p:nvSpPr>
          <p:cNvPr id="4" name="Slide Number Placeholder 3"/>
          <p:cNvSpPr>
            <a:spLocks noGrp="1"/>
          </p:cNvSpPr>
          <p:nvPr>
            <p:ph type="sldNum" sz="quarter" idx="12"/>
          </p:nvPr>
        </p:nvSpPr>
        <p:spPr/>
        <p:txBody>
          <a:bodyPr/>
          <a:lstStyle/>
          <a:p>
            <a:fld id="{6BE089AC-D410-4A92-84C0-CFBEB63A099B}" type="slidenum">
              <a:rPr lang="de-CH" smtClean="0"/>
              <a:t>14</a:t>
            </a:fld>
            <a:endParaRPr lang="de-CH"/>
          </a:p>
        </p:txBody>
      </p:sp>
    </p:spTree>
    <p:extLst>
      <p:ext uri="{BB962C8B-B14F-4D97-AF65-F5344CB8AC3E}">
        <p14:creationId xmlns:p14="http://schemas.microsoft.com/office/powerpoint/2010/main" val="179098914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72" y="476674"/>
            <a:ext cx="8219256" cy="785090"/>
          </a:xfrm>
        </p:spPr>
        <p:txBody>
          <a:bodyPr/>
          <a:lstStyle/>
          <a:p>
            <a:r>
              <a:rPr lang="de-CH" sz="2000" b="1" dirty="0">
                <a:solidFill>
                  <a:schemeClr val="tx1">
                    <a:lumMod val="95000"/>
                    <a:lumOff val="5000"/>
                  </a:schemeClr>
                </a:solidFill>
              </a:rPr>
              <a:t>(C)</a:t>
            </a:r>
            <a:br>
              <a:rPr lang="de-CH" sz="2000" b="1" dirty="0">
                <a:solidFill>
                  <a:schemeClr val="tx1">
                    <a:lumMod val="95000"/>
                    <a:lumOff val="5000"/>
                  </a:schemeClr>
                </a:solidFill>
              </a:rPr>
            </a:br>
            <a:r>
              <a:rPr lang="de-CH" sz="2000" b="1" u="sng" dirty="0">
                <a:solidFill>
                  <a:schemeClr val="tx1">
                    <a:lumMod val="95000"/>
                    <a:lumOff val="5000"/>
                  </a:schemeClr>
                </a:solidFill>
              </a:rPr>
              <a:t>Uni-Multipolar </a:t>
            </a:r>
            <a:r>
              <a:rPr lang="de-CH" sz="2000" b="1" u="sng" dirty="0" err="1">
                <a:solidFill>
                  <a:schemeClr val="tx1">
                    <a:lumMod val="95000"/>
                    <a:lumOff val="5000"/>
                  </a:schemeClr>
                </a:solidFill>
              </a:rPr>
              <a:t>Consultative</a:t>
            </a:r>
            <a:r>
              <a:rPr lang="de-CH" sz="2000" b="1" u="sng" dirty="0">
                <a:solidFill>
                  <a:schemeClr val="tx1">
                    <a:lumMod val="95000"/>
                    <a:lumOff val="5000"/>
                  </a:schemeClr>
                </a:solidFill>
              </a:rPr>
              <a:t> </a:t>
            </a:r>
            <a:r>
              <a:rPr lang="de-CH" sz="2000" b="1" u="sng" dirty="0" err="1">
                <a:solidFill>
                  <a:schemeClr val="tx1">
                    <a:lumMod val="95000"/>
                    <a:lumOff val="5000"/>
                  </a:schemeClr>
                </a:solidFill>
              </a:rPr>
              <a:t>and</a:t>
            </a:r>
            <a:r>
              <a:rPr lang="de-CH" sz="2000" b="1" u="sng" dirty="0">
                <a:solidFill>
                  <a:schemeClr val="tx1">
                    <a:lumMod val="95000"/>
                    <a:lumOff val="5000"/>
                  </a:schemeClr>
                </a:solidFill>
              </a:rPr>
              <a:t> </a:t>
            </a:r>
            <a:r>
              <a:rPr lang="de-CH" sz="2000" b="1" u="sng" dirty="0" err="1" smtClean="0">
                <a:solidFill>
                  <a:schemeClr val="tx1">
                    <a:lumMod val="95000"/>
                    <a:lumOff val="5000"/>
                  </a:schemeClr>
                </a:solidFill>
              </a:rPr>
              <a:t>Policy</a:t>
            </a:r>
            <a:r>
              <a:rPr lang="de-CH" sz="2000" b="1" u="sng" dirty="0" smtClean="0">
                <a:solidFill>
                  <a:schemeClr val="tx1">
                    <a:lumMod val="95000"/>
                    <a:lumOff val="5000"/>
                  </a:schemeClr>
                </a:solidFill>
              </a:rPr>
              <a:t> </a:t>
            </a:r>
            <a:r>
              <a:rPr lang="de-CH" sz="2000" b="1" u="sng" dirty="0" err="1">
                <a:solidFill>
                  <a:schemeClr val="tx1">
                    <a:lumMod val="95000"/>
                    <a:lumOff val="5000"/>
                  </a:schemeClr>
                </a:solidFill>
              </a:rPr>
              <a:t>Structure</a:t>
            </a:r>
            <a:endParaRPr lang="de-CH" sz="2000" b="1" u="sng"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6BE089AC-D410-4A92-84C0-CFBEB63A099B}" type="slidenum">
              <a:rPr lang="de-CH" smtClean="0"/>
              <a:t>15</a:t>
            </a:fld>
            <a:endParaRPr lang="de-CH"/>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117746"/>
            <a:ext cx="6264696" cy="57402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485185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cteur droit avec flèche 6"/>
          <p:cNvCxnSpPr/>
          <p:nvPr/>
        </p:nvCxnSpPr>
        <p:spPr>
          <a:xfrm flipH="1">
            <a:off x="3068540" y="980728"/>
            <a:ext cx="2592288" cy="0"/>
          </a:xfrm>
          <a:prstGeom prst="straightConnector1">
            <a:avLst/>
          </a:prstGeom>
          <a:ln w="15875">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3932635" y="642180"/>
            <a:ext cx="1296144" cy="276999"/>
          </a:xfrm>
          <a:prstGeom prst="rect">
            <a:avLst/>
          </a:prstGeom>
          <a:noFill/>
        </p:spPr>
        <p:txBody>
          <a:bodyPr wrap="square" rtlCol="0">
            <a:spAutoFit/>
          </a:bodyPr>
          <a:lstStyle/>
          <a:p>
            <a:r>
              <a:rPr lang="fr-CH" sz="1200" dirty="0" err="1" smtClean="0"/>
              <a:t>special</a:t>
            </a:r>
            <a:r>
              <a:rPr lang="fr-CH" sz="1200" dirty="0" smtClean="0"/>
              <a:t> </a:t>
            </a:r>
            <a:endParaRPr lang="en-US" sz="1200" dirty="0"/>
          </a:p>
        </p:txBody>
      </p:sp>
      <p:sp>
        <p:nvSpPr>
          <p:cNvPr id="10" name="ZoneTexte 9"/>
          <p:cNvSpPr txBox="1"/>
          <p:nvPr/>
        </p:nvSpPr>
        <p:spPr>
          <a:xfrm>
            <a:off x="3932635" y="939149"/>
            <a:ext cx="1296144" cy="276999"/>
          </a:xfrm>
          <a:prstGeom prst="rect">
            <a:avLst/>
          </a:prstGeom>
          <a:noFill/>
        </p:spPr>
        <p:txBody>
          <a:bodyPr wrap="square" rtlCol="0">
            <a:spAutoFit/>
          </a:bodyPr>
          <a:lstStyle/>
          <a:p>
            <a:r>
              <a:rPr lang="fr-CH" sz="1200" dirty="0" err="1" smtClean="0"/>
              <a:t>relationship</a:t>
            </a:r>
            <a:endParaRPr lang="en-US" sz="1200" dirty="0"/>
          </a:p>
        </p:txBody>
      </p:sp>
      <p:cxnSp>
        <p:nvCxnSpPr>
          <p:cNvPr id="17" name="Connecteur en angle 16"/>
          <p:cNvCxnSpPr/>
          <p:nvPr/>
        </p:nvCxnSpPr>
        <p:spPr>
          <a:xfrm rot="16200000" flipH="1">
            <a:off x="1861487" y="1647723"/>
            <a:ext cx="1944216" cy="1042276"/>
          </a:xfrm>
          <a:prstGeom prst="bentConnector2">
            <a:avLst/>
          </a:prstGeom>
          <a:ln w="158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Connecteur en angle 18"/>
          <p:cNvCxnSpPr/>
          <p:nvPr/>
        </p:nvCxnSpPr>
        <p:spPr>
          <a:xfrm rot="5400000">
            <a:off x="5065843" y="1789899"/>
            <a:ext cx="1944216" cy="757924"/>
          </a:xfrm>
          <a:prstGeom prst="bentConnector2">
            <a:avLst/>
          </a:prstGeom>
          <a:ln w="15875">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3386141" y="1515233"/>
            <a:ext cx="2088231" cy="738664"/>
          </a:xfrm>
          <a:prstGeom prst="rect">
            <a:avLst/>
          </a:prstGeom>
          <a:noFill/>
        </p:spPr>
        <p:txBody>
          <a:bodyPr wrap="square" rtlCol="0">
            <a:spAutoFit/>
          </a:bodyPr>
          <a:lstStyle/>
          <a:p>
            <a:pPr algn="ctr"/>
            <a:r>
              <a:rPr lang="fr-CH" sz="1400" u="sng" dirty="0" smtClean="0"/>
              <a:t>A quasi – </a:t>
            </a:r>
            <a:r>
              <a:rPr lang="fr-CH" sz="1400" u="sng" dirty="0" err="1" smtClean="0"/>
              <a:t>pivoted</a:t>
            </a:r>
            <a:r>
              <a:rPr lang="fr-CH" sz="1400" u="sng" dirty="0" smtClean="0"/>
              <a:t> </a:t>
            </a:r>
            <a:r>
              <a:rPr lang="fr-CH" sz="1400" u="sng" dirty="0" err="1" smtClean="0"/>
              <a:t>strategic</a:t>
            </a:r>
            <a:r>
              <a:rPr lang="fr-CH" sz="1400" u="sng" dirty="0" smtClean="0"/>
              <a:t> </a:t>
            </a:r>
          </a:p>
          <a:p>
            <a:pPr algn="ctr"/>
            <a:r>
              <a:rPr lang="fr-CH" sz="1400" u="sng" dirty="0" err="1" smtClean="0"/>
              <a:t>relationship</a:t>
            </a:r>
            <a:endParaRPr lang="en-US" sz="1400" u="sng" dirty="0"/>
          </a:p>
        </p:txBody>
      </p:sp>
      <p:sp>
        <p:nvSpPr>
          <p:cNvPr id="29" name="Rectangle 28"/>
          <p:cNvSpPr/>
          <p:nvPr/>
        </p:nvSpPr>
        <p:spPr>
          <a:xfrm>
            <a:off x="980307" y="2852936"/>
            <a:ext cx="432048" cy="129614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CH" sz="1200" dirty="0" smtClean="0"/>
              <a:t>ISRAEL</a:t>
            </a:r>
            <a:endParaRPr lang="en-US" sz="1200" dirty="0"/>
          </a:p>
        </p:txBody>
      </p:sp>
      <p:sp>
        <p:nvSpPr>
          <p:cNvPr id="30" name="Rectangle 29"/>
          <p:cNvSpPr/>
          <p:nvPr/>
        </p:nvSpPr>
        <p:spPr>
          <a:xfrm rot="10800000">
            <a:off x="7461027" y="2849182"/>
            <a:ext cx="432048" cy="129614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CH" sz="1200" dirty="0" smtClean="0"/>
              <a:t>IRAN</a:t>
            </a:r>
            <a:endParaRPr lang="en-US" sz="1200" dirty="0"/>
          </a:p>
        </p:txBody>
      </p:sp>
      <p:sp>
        <p:nvSpPr>
          <p:cNvPr id="31" name="Rectangle 30"/>
          <p:cNvSpPr/>
          <p:nvPr/>
        </p:nvSpPr>
        <p:spPr>
          <a:xfrm rot="10800000">
            <a:off x="6956975" y="4581128"/>
            <a:ext cx="432048"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CH" sz="1200" dirty="0" smtClean="0"/>
              <a:t>EGYPT</a:t>
            </a:r>
            <a:endParaRPr lang="en-US" sz="1200" dirty="0"/>
          </a:p>
        </p:txBody>
      </p:sp>
      <p:sp>
        <p:nvSpPr>
          <p:cNvPr id="32" name="Rectangle 31"/>
          <p:cNvSpPr/>
          <p:nvPr/>
        </p:nvSpPr>
        <p:spPr>
          <a:xfrm>
            <a:off x="980307" y="5079389"/>
            <a:ext cx="2304256" cy="7868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200" dirty="0" smtClean="0"/>
              <a:t>CHINA, RUSSIA, INDIA, JAPAN, </a:t>
            </a:r>
            <a:br>
              <a:rPr lang="fr-CH" sz="1200" dirty="0" smtClean="0"/>
            </a:br>
            <a:r>
              <a:rPr lang="fr-CH" sz="1200" dirty="0" smtClean="0"/>
              <a:t>S. AFRICA, BRAZIL, MALAYSIA</a:t>
            </a:r>
            <a:endParaRPr lang="en-US" sz="1200" dirty="0"/>
          </a:p>
        </p:txBody>
      </p:sp>
      <p:cxnSp>
        <p:nvCxnSpPr>
          <p:cNvPr id="33" name="Connecteur en angle 32"/>
          <p:cNvCxnSpPr/>
          <p:nvPr/>
        </p:nvCxnSpPr>
        <p:spPr>
          <a:xfrm flipV="1">
            <a:off x="3355415" y="3617299"/>
            <a:ext cx="1222296" cy="1870178"/>
          </a:xfrm>
          <a:prstGeom prst="bentConnector2">
            <a:avLst/>
          </a:prstGeom>
          <a:ln w="158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a:endCxn id="31" idx="3"/>
          </p:cNvCxnSpPr>
          <p:nvPr/>
        </p:nvCxnSpPr>
        <p:spPr>
          <a:xfrm>
            <a:off x="5084763" y="3645024"/>
            <a:ext cx="1872208" cy="1584176"/>
          </a:xfrm>
          <a:prstGeom prst="straightConnector1">
            <a:avLst/>
          </a:prstGeom>
          <a:ln w="127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Connecteur droit avec flèche 41"/>
          <p:cNvCxnSpPr>
            <a:stCxn id="29" idx="3"/>
          </p:cNvCxnSpPr>
          <p:nvPr/>
        </p:nvCxnSpPr>
        <p:spPr>
          <a:xfrm>
            <a:off x="1412355" y="3501008"/>
            <a:ext cx="1942376" cy="0"/>
          </a:xfrm>
          <a:prstGeom prst="straightConnector1">
            <a:avLst/>
          </a:prstGeom>
          <a:ln w="12700">
            <a:headEnd type="triangle"/>
            <a:tailEnd type="triangle"/>
          </a:ln>
        </p:spPr>
        <p:style>
          <a:lnRef idx="1">
            <a:schemeClr val="accent1"/>
          </a:lnRef>
          <a:fillRef idx="0">
            <a:schemeClr val="accent1"/>
          </a:fillRef>
          <a:effectRef idx="0">
            <a:schemeClr val="accent1"/>
          </a:effectRef>
          <a:fontRef idx="minor">
            <a:schemeClr val="tx1"/>
          </a:fontRef>
        </p:style>
      </p:cxnSp>
      <p:sp>
        <p:nvSpPr>
          <p:cNvPr id="46" name="ZoneTexte 45"/>
          <p:cNvSpPr txBox="1"/>
          <p:nvPr/>
        </p:nvSpPr>
        <p:spPr>
          <a:xfrm>
            <a:off x="1700387" y="3216038"/>
            <a:ext cx="1368152" cy="276999"/>
          </a:xfrm>
          <a:prstGeom prst="rect">
            <a:avLst/>
          </a:prstGeom>
          <a:noFill/>
        </p:spPr>
        <p:txBody>
          <a:bodyPr wrap="square" rtlCol="0">
            <a:spAutoFit/>
          </a:bodyPr>
          <a:lstStyle/>
          <a:p>
            <a:r>
              <a:rPr lang="fr-CH" sz="1200" dirty="0" smtClean="0"/>
              <a:t>Pivoting - pivot</a:t>
            </a:r>
            <a:endParaRPr lang="en-US" sz="1200" dirty="0"/>
          </a:p>
        </p:txBody>
      </p:sp>
      <p:sp>
        <p:nvSpPr>
          <p:cNvPr id="47" name="ZoneTexte 46"/>
          <p:cNvSpPr txBox="1"/>
          <p:nvPr/>
        </p:nvSpPr>
        <p:spPr>
          <a:xfrm>
            <a:off x="1476428" y="3523815"/>
            <a:ext cx="1944216" cy="461665"/>
          </a:xfrm>
          <a:prstGeom prst="rect">
            <a:avLst/>
          </a:prstGeom>
          <a:noFill/>
        </p:spPr>
        <p:txBody>
          <a:bodyPr wrap="square" rtlCol="0">
            <a:spAutoFit/>
          </a:bodyPr>
          <a:lstStyle/>
          <a:p>
            <a:r>
              <a:rPr lang="fr-CH" sz="1200" dirty="0" smtClean="0"/>
              <a:t>Framework for justice &amp; </a:t>
            </a:r>
          </a:p>
          <a:p>
            <a:r>
              <a:rPr lang="fr-CH" sz="1200" dirty="0" smtClean="0"/>
              <a:t>lasting </a:t>
            </a:r>
            <a:r>
              <a:rPr lang="fr-CH" sz="1200" dirty="0" err="1" smtClean="0"/>
              <a:t>peace</a:t>
            </a:r>
            <a:r>
              <a:rPr lang="fr-CH" sz="1200" dirty="0" smtClean="0"/>
              <a:t> in M. E.</a:t>
            </a:r>
            <a:endParaRPr lang="en-US" sz="1200" dirty="0"/>
          </a:p>
        </p:txBody>
      </p:sp>
      <p:sp>
        <p:nvSpPr>
          <p:cNvPr id="49" name="ZoneTexte 48"/>
          <p:cNvSpPr txBox="1"/>
          <p:nvPr/>
        </p:nvSpPr>
        <p:spPr>
          <a:xfrm>
            <a:off x="3284563" y="5180159"/>
            <a:ext cx="1512168" cy="276999"/>
          </a:xfrm>
          <a:prstGeom prst="rect">
            <a:avLst/>
          </a:prstGeom>
          <a:noFill/>
        </p:spPr>
        <p:txBody>
          <a:bodyPr wrap="square" rtlCol="0">
            <a:spAutoFit/>
          </a:bodyPr>
          <a:lstStyle/>
          <a:p>
            <a:r>
              <a:rPr lang="fr-CH" sz="1200" dirty="0" err="1" smtClean="0"/>
              <a:t>Pivoting</a:t>
            </a:r>
            <a:r>
              <a:rPr lang="fr-CH" sz="1200" dirty="0" smtClean="0"/>
              <a:t> - </a:t>
            </a:r>
            <a:r>
              <a:rPr lang="fr-CH" sz="1200" dirty="0" err="1" smtClean="0"/>
              <a:t>Pivotal</a:t>
            </a:r>
            <a:endParaRPr lang="en-US" sz="1200" dirty="0"/>
          </a:p>
        </p:txBody>
      </p:sp>
      <p:sp>
        <p:nvSpPr>
          <p:cNvPr id="50" name="ZoneTexte 49"/>
          <p:cNvSpPr txBox="1"/>
          <p:nvPr/>
        </p:nvSpPr>
        <p:spPr>
          <a:xfrm>
            <a:off x="3284563" y="5487480"/>
            <a:ext cx="1584176" cy="276999"/>
          </a:xfrm>
          <a:prstGeom prst="rect">
            <a:avLst/>
          </a:prstGeom>
          <a:noFill/>
        </p:spPr>
        <p:txBody>
          <a:bodyPr wrap="square" rtlCol="0">
            <a:spAutoFit/>
          </a:bodyPr>
          <a:lstStyle/>
          <a:p>
            <a:r>
              <a:rPr lang="fr-CH" sz="1200" dirty="0" err="1" smtClean="0"/>
              <a:t>Dynamic</a:t>
            </a:r>
            <a:r>
              <a:rPr lang="fr-CH" sz="1200" dirty="0" smtClean="0"/>
              <a:t> alliances</a:t>
            </a:r>
            <a:endParaRPr lang="en-US" sz="1200" dirty="0"/>
          </a:p>
        </p:txBody>
      </p:sp>
      <p:cxnSp>
        <p:nvCxnSpPr>
          <p:cNvPr id="52" name="Connecteur en angle 51"/>
          <p:cNvCxnSpPr/>
          <p:nvPr/>
        </p:nvCxnSpPr>
        <p:spPr>
          <a:xfrm rot="16200000" flipH="1">
            <a:off x="5051660" y="3678133"/>
            <a:ext cx="1938416" cy="1872207"/>
          </a:xfrm>
          <a:prstGeom prst="bentConnector3">
            <a:avLst>
              <a:gd name="adj1" fmla="val 100147"/>
            </a:avLst>
          </a:prstGeom>
          <a:ln w="15875">
            <a:headEnd type="triangle"/>
            <a:tailEnd type="triangle"/>
          </a:ln>
        </p:spPr>
        <p:style>
          <a:lnRef idx="1">
            <a:schemeClr val="accent1"/>
          </a:lnRef>
          <a:fillRef idx="0">
            <a:schemeClr val="accent1"/>
          </a:fillRef>
          <a:effectRef idx="0">
            <a:schemeClr val="accent1"/>
          </a:effectRef>
          <a:fontRef idx="minor">
            <a:schemeClr val="tx1"/>
          </a:fontRef>
        </p:style>
      </p:cxnSp>
      <p:sp>
        <p:nvSpPr>
          <p:cNvPr id="61" name="ZoneTexte 60"/>
          <p:cNvSpPr txBox="1"/>
          <p:nvPr/>
        </p:nvSpPr>
        <p:spPr>
          <a:xfrm>
            <a:off x="5228780" y="5318659"/>
            <a:ext cx="1440160" cy="276999"/>
          </a:xfrm>
          <a:prstGeom prst="rect">
            <a:avLst/>
          </a:prstGeom>
          <a:noFill/>
        </p:spPr>
        <p:txBody>
          <a:bodyPr wrap="square" rtlCol="0">
            <a:spAutoFit/>
          </a:bodyPr>
          <a:lstStyle/>
          <a:p>
            <a:r>
              <a:rPr lang="fr-CH" sz="1200" dirty="0" smtClean="0"/>
              <a:t>Stable </a:t>
            </a:r>
            <a:r>
              <a:rPr lang="fr-CH" sz="1200" dirty="0" err="1" smtClean="0"/>
              <a:t>growth</a:t>
            </a:r>
            <a:r>
              <a:rPr lang="fr-CH" sz="1200" dirty="0" smtClean="0"/>
              <a:t> &amp;</a:t>
            </a:r>
            <a:endParaRPr lang="en-US" sz="1200" dirty="0"/>
          </a:p>
        </p:txBody>
      </p:sp>
      <p:sp>
        <p:nvSpPr>
          <p:cNvPr id="62" name="ZoneTexte 61"/>
          <p:cNvSpPr txBox="1"/>
          <p:nvPr/>
        </p:nvSpPr>
        <p:spPr>
          <a:xfrm>
            <a:off x="5228785" y="5603987"/>
            <a:ext cx="1985655" cy="276999"/>
          </a:xfrm>
          <a:prstGeom prst="rect">
            <a:avLst/>
          </a:prstGeom>
          <a:noFill/>
        </p:spPr>
        <p:txBody>
          <a:bodyPr wrap="square" rtlCol="0">
            <a:spAutoFit/>
          </a:bodyPr>
          <a:lstStyle/>
          <a:p>
            <a:r>
              <a:rPr lang="fr-CH" sz="1200" dirty="0" err="1" smtClean="0"/>
              <a:t>Sustainable</a:t>
            </a:r>
            <a:r>
              <a:rPr lang="fr-CH" sz="1200" dirty="0" smtClean="0"/>
              <a:t> </a:t>
            </a:r>
            <a:r>
              <a:rPr lang="fr-CH" sz="1200" dirty="0" err="1" smtClean="0"/>
              <a:t>fairness</a:t>
            </a:r>
            <a:endParaRPr lang="en-US" sz="1200" dirty="0"/>
          </a:p>
        </p:txBody>
      </p:sp>
      <p:sp>
        <p:nvSpPr>
          <p:cNvPr id="63" name="ZoneTexte 62"/>
          <p:cNvSpPr txBox="1"/>
          <p:nvPr/>
        </p:nvSpPr>
        <p:spPr>
          <a:xfrm rot="2428295">
            <a:off x="5194169" y="4262674"/>
            <a:ext cx="1800199" cy="461665"/>
          </a:xfrm>
          <a:prstGeom prst="rect">
            <a:avLst/>
          </a:prstGeom>
          <a:noFill/>
        </p:spPr>
        <p:txBody>
          <a:bodyPr wrap="square" rtlCol="0">
            <a:spAutoFit/>
          </a:bodyPr>
          <a:lstStyle/>
          <a:p>
            <a:pPr algn="ctr"/>
            <a:r>
              <a:rPr lang="fr-CH" sz="1200" dirty="0" smtClean="0"/>
              <a:t>Pivoting </a:t>
            </a:r>
          </a:p>
          <a:p>
            <a:pPr algn="ctr"/>
            <a:r>
              <a:rPr lang="fr-CH" sz="1200" dirty="0" smtClean="0"/>
              <a:t>Consolidation</a:t>
            </a:r>
            <a:endParaRPr lang="en-US" sz="1200" dirty="0"/>
          </a:p>
        </p:txBody>
      </p:sp>
      <p:cxnSp>
        <p:nvCxnSpPr>
          <p:cNvPr id="64" name="Connecteur droit avec flèche 63"/>
          <p:cNvCxnSpPr>
            <a:endCxn id="30" idx="3"/>
          </p:cNvCxnSpPr>
          <p:nvPr/>
        </p:nvCxnSpPr>
        <p:spPr>
          <a:xfrm>
            <a:off x="5660833" y="3497254"/>
            <a:ext cx="1800199" cy="0"/>
          </a:xfrm>
          <a:prstGeom prst="straightConnector1">
            <a:avLst/>
          </a:prstGeom>
          <a:ln w="12700">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5890400" y="3227550"/>
            <a:ext cx="1242200" cy="276999"/>
          </a:xfrm>
          <a:prstGeom prst="rect">
            <a:avLst/>
          </a:prstGeom>
        </p:spPr>
        <p:txBody>
          <a:bodyPr wrap="none">
            <a:spAutoFit/>
          </a:bodyPr>
          <a:lstStyle/>
          <a:p>
            <a:r>
              <a:rPr lang="fr-CH" sz="1200" dirty="0" smtClean="0"/>
              <a:t>Pivoting - pivot</a:t>
            </a:r>
            <a:endParaRPr lang="en-US" sz="1200" dirty="0"/>
          </a:p>
        </p:txBody>
      </p:sp>
      <p:sp>
        <p:nvSpPr>
          <p:cNvPr id="68" name="ZoneTexte 67"/>
          <p:cNvSpPr txBox="1"/>
          <p:nvPr/>
        </p:nvSpPr>
        <p:spPr>
          <a:xfrm>
            <a:off x="5876851" y="3493093"/>
            <a:ext cx="2016224" cy="461665"/>
          </a:xfrm>
          <a:prstGeom prst="rect">
            <a:avLst/>
          </a:prstGeom>
          <a:noFill/>
        </p:spPr>
        <p:txBody>
          <a:bodyPr wrap="square" rtlCol="0">
            <a:spAutoFit/>
          </a:bodyPr>
          <a:lstStyle/>
          <a:p>
            <a:r>
              <a:rPr lang="fr-CH" sz="1200" dirty="0" err="1" smtClean="0"/>
              <a:t>Special</a:t>
            </a:r>
            <a:r>
              <a:rPr lang="fr-CH" sz="1200" dirty="0" smtClean="0"/>
              <a:t> </a:t>
            </a:r>
            <a:r>
              <a:rPr lang="fr-CH" sz="1200" dirty="0" err="1" smtClean="0"/>
              <a:t>regional</a:t>
            </a:r>
            <a:r>
              <a:rPr lang="fr-CH" sz="1200" dirty="0" smtClean="0"/>
              <a:t> </a:t>
            </a:r>
          </a:p>
          <a:p>
            <a:r>
              <a:rPr lang="fr-CH" sz="1200" dirty="0" smtClean="0"/>
              <a:t>Relationship </a:t>
            </a:r>
            <a:r>
              <a:rPr lang="fr-CH" sz="1200" dirty="0" err="1" smtClean="0"/>
              <a:t>with</a:t>
            </a:r>
            <a:endParaRPr lang="en-US" sz="1200" dirty="0"/>
          </a:p>
        </p:txBody>
      </p:sp>
      <p:sp>
        <p:nvSpPr>
          <p:cNvPr id="2" name="Heart 1"/>
          <p:cNvSpPr/>
          <p:nvPr/>
        </p:nvSpPr>
        <p:spPr>
          <a:xfrm>
            <a:off x="3710525" y="2310878"/>
            <a:ext cx="1720579" cy="1213641"/>
          </a:xfrm>
          <a:prstGeom prst="hear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sz="1200" dirty="0" smtClean="0"/>
          </a:p>
          <a:p>
            <a:pPr algn="ctr"/>
            <a:endParaRPr lang="fr-CH" sz="1200" dirty="0"/>
          </a:p>
          <a:p>
            <a:pPr algn="ctr"/>
            <a:endParaRPr lang="fr-CH" sz="1200" dirty="0"/>
          </a:p>
          <a:p>
            <a:pPr algn="ctr"/>
            <a:r>
              <a:rPr lang="fr-CH" sz="1200" dirty="0" smtClean="0"/>
              <a:t>EGYPT</a:t>
            </a:r>
            <a:endParaRPr lang="fr-CH" sz="1200" dirty="0"/>
          </a:p>
          <a:p>
            <a:pPr algn="ctr"/>
            <a:r>
              <a:rPr lang="fr-CH" sz="1200" dirty="0"/>
              <a:t>PIVOT – PIVOTING </a:t>
            </a:r>
          </a:p>
          <a:p>
            <a:pPr algn="ctr"/>
            <a:r>
              <a:rPr lang="fr-CH" sz="1200" dirty="0"/>
              <a:t>STATE</a:t>
            </a:r>
            <a:endParaRPr lang="en-US" sz="1200" dirty="0"/>
          </a:p>
          <a:p>
            <a:pPr algn="ctr"/>
            <a:endParaRPr lang="de-CH" sz="1200" dirty="0"/>
          </a:p>
        </p:txBody>
      </p:sp>
      <p:sp>
        <p:nvSpPr>
          <p:cNvPr id="3" name="Cloud 2"/>
          <p:cNvSpPr/>
          <p:nvPr/>
        </p:nvSpPr>
        <p:spPr>
          <a:xfrm>
            <a:off x="5764408" y="282351"/>
            <a:ext cx="976541" cy="914400"/>
          </a:xfrm>
          <a:prstGeom prst="cloud">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t/>
            </a:r>
            <a:br>
              <a:rPr lang="fr-CH" dirty="0" smtClean="0"/>
            </a:br>
            <a:r>
              <a:rPr lang="fr-CH" dirty="0" smtClean="0"/>
              <a:t>UK</a:t>
            </a:r>
            <a:endParaRPr lang="en-US" dirty="0"/>
          </a:p>
          <a:p>
            <a:pPr algn="ctr"/>
            <a:endParaRPr lang="de-CH" dirty="0"/>
          </a:p>
        </p:txBody>
      </p:sp>
      <p:sp>
        <p:nvSpPr>
          <p:cNvPr id="8" name="Lightning Bolt 7"/>
          <p:cNvSpPr/>
          <p:nvPr/>
        </p:nvSpPr>
        <p:spPr>
          <a:xfrm>
            <a:off x="1412359" y="170639"/>
            <a:ext cx="1918217" cy="1332147"/>
          </a:xfrm>
          <a:prstGeom prst="lightningBol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400" dirty="0" smtClean="0"/>
              <a:t>US</a:t>
            </a:r>
            <a:endParaRPr lang="de-CH" sz="1400" dirty="0"/>
          </a:p>
        </p:txBody>
      </p:sp>
      <p:sp>
        <p:nvSpPr>
          <p:cNvPr id="13" name="Footer Placeholder 12"/>
          <p:cNvSpPr>
            <a:spLocks noGrp="1"/>
          </p:cNvSpPr>
          <p:nvPr>
            <p:ph type="ftr" sz="quarter" idx="11"/>
          </p:nvPr>
        </p:nvSpPr>
        <p:spPr>
          <a:xfrm>
            <a:off x="786642" y="6237315"/>
            <a:ext cx="8020185" cy="484163"/>
          </a:xfrm>
        </p:spPr>
        <p:txBody>
          <a:bodyPr/>
          <a:lstStyle/>
          <a:p>
            <a:pPr algn="just"/>
            <a:r>
              <a:rPr lang="de-CH" dirty="0">
                <a:solidFill>
                  <a:schemeClr val="tx1">
                    <a:tint val="75000"/>
                  </a:schemeClr>
                </a:solidFill>
                <a:latin typeface="Calibri" panose="020F0502020204030204" pitchFamily="34" charset="0"/>
              </a:rPr>
              <a:t>** Egypt: The Heart </a:t>
            </a:r>
            <a:r>
              <a:rPr lang="de-CH" dirty="0" err="1">
                <a:solidFill>
                  <a:schemeClr val="tx1">
                    <a:tint val="75000"/>
                  </a:schemeClr>
                </a:solidFill>
                <a:latin typeface="Calibri" panose="020F0502020204030204" pitchFamily="34" charset="0"/>
              </a:rPr>
              <a:t>of</a:t>
            </a:r>
            <a:r>
              <a:rPr lang="de-CH" dirty="0">
                <a:solidFill>
                  <a:schemeClr val="tx1">
                    <a:tint val="75000"/>
                  </a:schemeClr>
                </a:solidFill>
                <a:latin typeface="Calibri" panose="020F0502020204030204" pitchFamily="34" charset="0"/>
              </a:rPr>
              <a:t> The World, </a:t>
            </a:r>
            <a:r>
              <a:rPr lang="de-CH" dirty="0" err="1">
                <a:solidFill>
                  <a:schemeClr val="tx1">
                    <a:tint val="75000"/>
                  </a:schemeClr>
                </a:solidFill>
                <a:latin typeface="Calibri" panose="020F0502020204030204" pitchFamily="34" charset="0"/>
              </a:rPr>
              <a:t>Britain</a:t>
            </a:r>
            <a:r>
              <a:rPr lang="de-CH" dirty="0">
                <a:solidFill>
                  <a:schemeClr val="tx1">
                    <a:tint val="75000"/>
                  </a:schemeClr>
                </a:solidFill>
                <a:latin typeface="Calibri" panose="020F0502020204030204" pitchFamily="34" charset="0"/>
              </a:rPr>
              <a:t>: The Brain </a:t>
            </a:r>
            <a:r>
              <a:rPr lang="de-CH" dirty="0" err="1">
                <a:solidFill>
                  <a:schemeClr val="tx1">
                    <a:tint val="75000"/>
                  </a:schemeClr>
                </a:solidFill>
                <a:latin typeface="Calibri" panose="020F0502020204030204" pitchFamily="34" charset="0"/>
              </a:rPr>
              <a:t>of</a:t>
            </a:r>
            <a:r>
              <a:rPr lang="de-CH" dirty="0">
                <a:solidFill>
                  <a:schemeClr val="tx1">
                    <a:tint val="75000"/>
                  </a:schemeClr>
                </a:solidFill>
                <a:latin typeface="Calibri" panose="020F0502020204030204" pitchFamily="34" charset="0"/>
              </a:rPr>
              <a:t> The World, </a:t>
            </a:r>
            <a:r>
              <a:rPr lang="de-CH" dirty="0" err="1">
                <a:solidFill>
                  <a:schemeClr val="tx1">
                    <a:tint val="75000"/>
                  </a:schemeClr>
                </a:solidFill>
                <a:latin typeface="Calibri" panose="020F0502020204030204" pitchFamily="34" charset="0"/>
              </a:rPr>
              <a:t>and</a:t>
            </a:r>
            <a:r>
              <a:rPr lang="de-CH" dirty="0">
                <a:solidFill>
                  <a:schemeClr val="tx1">
                    <a:tint val="75000"/>
                  </a:schemeClr>
                </a:solidFill>
                <a:latin typeface="Calibri" panose="020F0502020204030204" pitchFamily="34" charset="0"/>
              </a:rPr>
              <a:t> The U.S: The </a:t>
            </a:r>
            <a:r>
              <a:rPr lang="de-CH" dirty="0" err="1">
                <a:solidFill>
                  <a:schemeClr val="tx1">
                    <a:tint val="75000"/>
                  </a:schemeClr>
                </a:solidFill>
                <a:latin typeface="Calibri" panose="020F0502020204030204" pitchFamily="34" charset="0"/>
              </a:rPr>
              <a:t>Muscle</a:t>
            </a:r>
            <a:r>
              <a:rPr lang="de-CH" dirty="0">
                <a:solidFill>
                  <a:schemeClr val="tx1">
                    <a:tint val="75000"/>
                  </a:schemeClr>
                </a:solidFill>
                <a:latin typeface="Calibri" panose="020F0502020204030204" pitchFamily="34" charset="0"/>
              </a:rPr>
              <a:t> </a:t>
            </a:r>
            <a:r>
              <a:rPr lang="de-CH" dirty="0" err="1">
                <a:solidFill>
                  <a:schemeClr val="tx1">
                    <a:tint val="75000"/>
                  </a:schemeClr>
                </a:solidFill>
                <a:latin typeface="Calibri" panose="020F0502020204030204" pitchFamily="34" charset="0"/>
              </a:rPr>
              <a:t>of</a:t>
            </a:r>
            <a:r>
              <a:rPr lang="de-CH" dirty="0">
                <a:solidFill>
                  <a:schemeClr val="tx1">
                    <a:tint val="75000"/>
                  </a:schemeClr>
                </a:solidFill>
                <a:latin typeface="Calibri" panose="020F0502020204030204" pitchFamily="34" charset="0"/>
              </a:rPr>
              <a:t> The World.</a:t>
            </a:r>
          </a:p>
          <a:p>
            <a:pPr algn="just"/>
            <a:r>
              <a:rPr lang="de-CH" dirty="0">
                <a:solidFill>
                  <a:schemeClr val="tx1">
                    <a:tint val="75000"/>
                  </a:schemeClr>
                </a:solidFill>
                <a:latin typeface="Calibri" panose="020F0502020204030204" pitchFamily="34" charset="0"/>
              </a:rPr>
              <a:t>** </a:t>
            </a:r>
            <a:r>
              <a:rPr lang="de-CH" dirty="0" err="1">
                <a:solidFill>
                  <a:schemeClr val="tx1">
                    <a:tint val="75000"/>
                  </a:schemeClr>
                </a:solidFill>
                <a:latin typeface="Calibri" panose="020F0502020204030204" pitchFamily="34" charset="0"/>
              </a:rPr>
              <a:t>When</a:t>
            </a:r>
            <a:r>
              <a:rPr lang="de-CH" dirty="0">
                <a:solidFill>
                  <a:schemeClr val="tx1">
                    <a:tint val="75000"/>
                  </a:schemeClr>
                </a:solidFill>
                <a:latin typeface="Calibri" panose="020F0502020204030204" pitchFamily="34" charset="0"/>
              </a:rPr>
              <a:t> The Heart </a:t>
            </a:r>
            <a:r>
              <a:rPr lang="de-CH" dirty="0" err="1">
                <a:solidFill>
                  <a:schemeClr val="tx1">
                    <a:tint val="75000"/>
                  </a:schemeClr>
                </a:solidFill>
                <a:latin typeface="Calibri" panose="020F0502020204030204" pitchFamily="34" charset="0"/>
              </a:rPr>
              <a:t>and</a:t>
            </a:r>
            <a:r>
              <a:rPr lang="de-CH" dirty="0">
                <a:solidFill>
                  <a:schemeClr val="tx1">
                    <a:tint val="75000"/>
                  </a:schemeClr>
                </a:solidFill>
                <a:latin typeface="Calibri" panose="020F0502020204030204" pitchFamily="34" charset="0"/>
              </a:rPr>
              <a:t> The Brain </a:t>
            </a:r>
            <a:r>
              <a:rPr lang="de-CH" dirty="0" err="1">
                <a:solidFill>
                  <a:schemeClr val="tx1">
                    <a:tint val="75000"/>
                  </a:schemeClr>
                </a:solidFill>
                <a:latin typeface="Calibri" panose="020F0502020204030204" pitchFamily="34" charset="0"/>
              </a:rPr>
              <a:t>of</a:t>
            </a:r>
            <a:r>
              <a:rPr lang="de-CH" dirty="0">
                <a:solidFill>
                  <a:schemeClr val="tx1">
                    <a:tint val="75000"/>
                  </a:schemeClr>
                </a:solidFill>
                <a:latin typeface="Calibri" panose="020F0502020204030204" pitchFamily="34" charset="0"/>
              </a:rPr>
              <a:t> </a:t>
            </a:r>
            <a:r>
              <a:rPr lang="de-CH" dirty="0" err="1">
                <a:solidFill>
                  <a:schemeClr val="tx1">
                    <a:tint val="75000"/>
                  </a:schemeClr>
                </a:solidFill>
                <a:latin typeface="Calibri" panose="020F0502020204030204" pitchFamily="34" charset="0"/>
              </a:rPr>
              <a:t>the</a:t>
            </a:r>
            <a:r>
              <a:rPr lang="de-CH" dirty="0">
                <a:solidFill>
                  <a:schemeClr val="tx1">
                    <a:tint val="75000"/>
                  </a:schemeClr>
                </a:solidFill>
                <a:latin typeface="Calibri" panose="020F0502020204030204" pitchFamily="34" charset="0"/>
              </a:rPr>
              <a:t> World </a:t>
            </a:r>
            <a:r>
              <a:rPr lang="de-CH" dirty="0" err="1">
                <a:solidFill>
                  <a:schemeClr val="tx1">
                    <a:tint val="75000"/>
                  </a:schemeClr>
                </a:solidFill>
                <a:latin typeface="Calibri" panose="020F0502020204030204" pitchFamily="34" charset="0"/>
              </a:rPr>
              <a:t>are</a:t>
            </a:r>
            <a:r>
              <a:rPr lang="de-CH" dirty="0">
                <a:solidFill>
                  <a:schemeClr val="tx1">
                    <a:tint val="75000"/>
                  </a:schemeClr>
                </a:solidFill>
                <a:latin typeface="Calibri" panose="020F0502020204030204" pitchFamily="34" charset="0"/>
              </a:rPr>
              <a:t> in </a:t>
            </a:r>
            <a:r>
              <a:rPr lang="de-CH" dirty="0" err="1">
                <a:solidFill>
                  <a:schemeClr val="tx1">
                    <a:tint val="75000"/>
                  </a:schemeClr>
                </a:solidFill>
                <a:latin typeface="Calibri" panose="020F0502020204030204" pitchFamily="34" charset="0"/>
              </a:rPr>
              <a:t>Synchrony</a:t>
            </a:r>
            <a:r>
              <a:rPr lang="de-CH" dirty="0">
                <a:solidFill>
                  <a:schemeClr val="tx1">
                    <a:tint val="75000"/>
                  </a:schemeClr>
                </a:solidFill>
                <a:latin typeface="Calibri" panose="020F0502020204030204" pitchFamily="34" charset="0"/>
              </a:rPr>
              <a:t>, The </a:t>
            </a:r>
            <a:r>
              <a:rPr lang="de-CH" dirty="0" err="1">
                <a:solidFill>
                  <a:schemeClr val="tx1">
                    <a:tint val="75000"/>
                  </a:schemeClr>
                </a:solidFill>
                <a:latin typeface="Calibri" panose="020F0502020204030204" pitchFamily="34" charset="0"/>
              </a:rPr>
              <a:t>Muscle</a:t>
            </a:r>
            <a:r>
              <a:rPr lang="de-CH" dirty="0">
                <a:solidFill>
                  <a:schemeClr val="tx1">
                    <a:tint val="75000"/>
                  </a:schemeClr>
                </a:solidFill>
                <a:latin typeface="Calibri" panose="020F0502020204030204" pitchFamily="34" charset="0"/>
              </a:rPr>
              <a:t> </a:t>
            </a:r>
            <a:r>
              <a:rPr lang="de-CH" dirty="0" err="1">
                <a:solidFill>
                  <a:schemeClr val="tx1">
                    <a:tint val="75000"/>
                  </a:schemeClr>
                </a:solidFill>
                <a:latin typeface="Calibri" panose="020F0502020204030204" pitchFamily="34" charset="0"/>
              </a:rPr>
              <a:t>of</a:t>
            </a:r>
            <a:r>
              <a:rPr lang="de-CH" dirty="0">
                <a:solidFill>
                  <a:schemeClr val="tx1">
                    <a:tint val="75000"/>
                  </a:schemeClr>
                </a:solidFill>
                <a:latin typeface="Calibri" panose="020F0502020204030204" pitchFamily="34" charset="0"/>
              </a:rPr>
              <a:t> The World </a:t>
            </a:r>
            <a:r>
              <a:rPr lang="de-CH" dirty="0" err="1">
                <a:solidFill>
                  <a:schemeClr val="tx1">
                    <a:tint val="75000"/>
                  </a:schemeClr>
                </a:solidFill>
                <a:latin typeface="Calibri" panose="020F0502020204030204" pitchFamily="34" charset="0"/>
              </a:rPr>
              <a:t>Behaves</a:t>
            </a:r>
            <a:r>
              <a:rPr lang="de-CH" dirty="0">
                <a:solidFill>
                  <a:schemeClr val="tx1">
                    <a:tint val="75000"/>
                  </a:schemeClr>
                </a:solidFill>
                <a:latin typeface="Calibri" panose="020F0502020204030204" pitchFamily="34" charset="0"/>
              </a:rPr>
              <a:t> </a:t>
            </a:r>
            <a:r>
              <a:rPr lang="de-CH" dirty="0" err="1">
                <a:solidFill>
                  <a:schemeClr val="tx1">
                    <a:tint val="75000"/>
                  </a:schemeClr>
                </a:solidFill>
                <a:latin typeface="Calibri" panose="020F0502020204030204" pitchFamily="34" charset="0"/>
              </a:rPr>
              <a:t>Rationally</a:t>
            </a:r>
            <a:r>
              <a:rPr lang="de-CH" dirty="0">
                <a:solidFill>
                  <a:schemeClr val="tx1">
                    <a:tint val="75000"/>
                  </a:schemeClr>
                </a:solidFill>
                <a:latin typeface="Calibri" panose="020F0502020204030204" pitchFamily="34" charset="0"/>
              </a:rPr>
              <a:t>, </a:t>
            </a:r>
            <a:r>
              <a:rPr lang="de-CH" dirty="0" err="1">
                <a:solidFill>
                  <a:schemeClr val="tx1">
                    <a:tint val="75000"/>
                  </a:schemeClr>
                </a:solidFill>
                <a:latin typeface="Calibri" panose="020F0502020204030204" pitchFamily="34" charset="0"/>
              </a:rPr>
              <a:t>and</a:t>
            </a:r>
            <a:endParaRPr lang="de-CH" dirty="0">
              <a:solidFill>
                <a:schemeClr val="tx1">
                  <a:tint val="75000"/>
                </a:schemeClr>
              </a:solidFill>
              <a:latin typeface="Calibri" panose="020F0502020204030204" pitchFamily="34" charset="0"/>
            </a:endParaRPr>
          </a:p>
          <a:p>
            <a:pPr algn="just"/>
            <a:r>
              <a:rPr lang="de-CH" dirty="0">
                <a:solidFill>
                  <a:schemeClr val="tx1">
                    <a:tint val="75000"/>
                  </a:schemeClr>
                </a:solidFill>
                <a:latin typeface="Calibri" panose="020F0502020204030204" pitchFamily="34" charset="0"/>
              </a:rPr>
              <a:t>** World </a:t>
            </a:r>
            <a:r>
              <a:rPr lang="de-CH" dirty="0" err="1">
                <a:solidFill>
                  <a:schemeClr val="tx1">
                    <a:tint val="75000"/>
                  </a:schemeClr>
                </a:solidFill>
                <a:latin typeface="Calibri" panose="020F0502020204030204" pitchFamily="34" charset="0"/>
              </a:rPr>
              <a:t>Peace</a:t>
            </a:r>
            <a:r>
              <a:rPr lang="de-CH" dirty="0">
                <a:solidFill>
                  <a:schemeClr val="tx1">
                    <a:tint val="75000"/>
                  </a:schemeClr>
                </a:solidFill>
                <a:latin typeface="Calibri" panose="020F0502020204030204" pitchFamily="34" charset="0"/>
              </a:rPr>
              <a:t> </a:t>
            </a:r>
            <a:r>
              <a:rPr lang="de-CH" dirty="0" err="1">
                <a:solidFill>
                  <a:schemeClr val="tx1">
                    <a:tint val="75000"/>
                  </a:schemeClr>
                </a:solidFill>
                <a:latin typeface="Calibri" panose="020F0502020204030204" pitchFamily="34" charset="0"/>
              </a:rPr>
              <a:t>and</a:t>
            </a:r>
            <a:r>
              <a:rPr lang="de-CH" dirty="0">
                <a:solidFill>
                  <a:schemeClr val="tx1">
                    <a:tint val="75000"/>
                  </a:schemeClr>
                </a:solidFill>
                <a:latin typeface="Calibri" panose="020F0502020204030204" pitchFamily="34" charset="0"/>
              </a:rPr>
              <a:t> </a:t>
            </a:r>
            <a:r>
              <a:rPr lang="de-CH" dirty="0" err="1">
                <a:solidFill>
                  <a:schemeClr val="tx1">
                    <a:tint val="75000"/>
                  </a:schemeClr>
                </a:solidFill>
                <a:latin typeface="Calibri" panose="020F0502020204030204" pitchFamily="34" charset="0"/>
              </a:rPr>
              <a:t>Stability</a:t>
            </a:r>
            <a:r>
              <a:rPr lang="de-CH" dirty="0">
                <a:solidFill>
                  <a:schemeClr val="tx1">
                    <a:tint val="75000"/>
                  </a:schemeClr>
                </a:solidFill>
                <a:latin typeface="Calibri" panose="020F0502020204030204" pitchFamily="34" charset="0"/>
              </a:rPr>
              <a:t> </a:t>
            </a:r>
            <a:r>
              <a:rPr lang="de-CH" dirty="0" err="1">
                <a:solidFill>
                  <a:schemeClr val="tx1">
                    <a:tint val="75000"/>
                  </a:schemeClr>
                </a:solidFill>
                <a:latin typeface="Calibri" panose="020F0502020204030204" pitchFamily="34" charset="0"/>
              </a:rPr>
              <a:t>can</a:t>
            </a:r>
            <a:r>
              <a:rPr lang="de-CH" dirty="0">
                <a:solidFill>
                  <a:schemeClr val="tx1">
                    <a:tint val="75000"/>
                  </a:schemeClr>
                </a:solidFill>
                <a:latin typeface="Calibri" panose="020F0502020204030204" pitchFamily="34" charset="0"/>
              </a:rPr>
              <a:t> </a:t>
            </a:r>
            <a:r>
              <a:rPr lang="de-CH" dirty="0" err="1">
                <a:solidFill>
                  <a:schemeClr val="tx1">
                    <a:tint val="75000"/>
                  </a:schemeClr>
                </a:solidFill>
                <a:latin typeface="Calibri" panose="020F0502020204030204" pitchFamily="34" charset="0"/>
              </a:rPr>
              <a:t>be</a:t>
            </a:r>
            <a:r>
              <a:rPr lang="de-CH" dirty="0">
                <a:solidFill>
                  <a:schemeClr val="tx1">
                    <a:tint val="75000"/>
                  </a:schemeClr>
                </a:solidFill>
                <a:latin typeface="Calibri" panose="020F0502020204030204" pitchFamily="34" charset="0"/>
              </a:rPr>
              <a:t> </a:t>
            </a:r>
            <a:r>
              <a:rPr lang="de-CH" dirty="0" err="1">
                <a:solidFill>
                  <a:schemeClr val="tx1">
                    <a:tint val="75000"/>
                  </a:schemeClr>
                </a:solidFill>
                <a:latin typeface="Calibri" panose="020F0502020204030204" pitchFamily="34" charset="0"/>
              </a:rPr>
              <a:t>Secured</a:t>
            </a:r>
            <a:r>
              <a:rPr lang="de-CH" dirty="0">
                <a:solidFill>
                  <a:schemeClr val="tx1">
                    <a:tint val="75000"/>
                  </a:schemeClr>
                </a:solidFill>
                <a:latin typeface="Calibri" panose="020F0502020204030204" pitchFamily="34" charset="0"/>
              </a:rPr>
              <a:t>.</a:t>
            </a:r>
          </a:p>
        </p:txBody>
      </p:sp>
      <p:sp>
        <p:nvSpPr>
          <p:cNvPr id="4" name="Rectangle 3"/>
          <p:cNvSpPr/>
          <p:nvPr/>
        </p:nvSpPr>
        <p:spPr>
          <a:xfrm>
            <a:off x="2105631" y="16031"/>
            <a:ext cx="4572000" cy="461665"/>
          </a:xfrm>
          <a:prstGeom prst="rect">
            <a:avLst/>
          </a:prstGeom>
        </p:spPr>
        <p:txBody>
          <a:bodyPr>
            <a:spAutoFit/>
          </a:bodyPr>
          <a:lstStyle/>
          <a:p>
            <a:pPr algn="ctr"/>
            <a:r>
              <a:rPr lang="de-CH" sz="1200" b="1" u="sng" dirty="0" err="1" smtClean="0">
                <a:latin typeface="Calibri" panose="020F0502020204030204" pitchFamily="34" charset="0"/>
              </a:rPr>
              <a:t>Figure</a:t>
            </a:r>
            <a:r>
              <a:rPr lang="de-CH" sz="1200" b="1" u="sng" dirty="0" smtClean="0">
                <a:latin typeface="Calibri" panose="020F0502020204030204" pitchFamily="34" charset="0"/>
              </a:rPr>
              <a:t> 1.3</a:t>
            </a:r>
            <a:br>
              <a:rPr lang="de-CH" sz="1200" b="1" u="sng" dirty="0" smtClean="0">
                <a:latin typeface="Calibri" panose="020F0502020204030204" pitchFamily="34" charset="0"/>
              </a:rPr>
            </a:br>
            <a:r>
              <a:rPr lang="de-CH" sz="1200" b="1" u="sng" dirty="0" smtClean="0">
                <a:latin typeface="Calibri" panose="020F0502020204030204" pitchFamily="34" charset="0"/>
              </a:rPr>
              <a:t>Summary </a:t>
            </a:r>
            <a:r>
              <a:rPr lang="de-CH" sz="1200" b="1" u="sng" dirty="0" err="1" smtClean="0">
                <a:latin typeface="Calibri" panose="020F0502020204030204" pitchFamily="34" charset="0"/>
              </a:rPr>
              <a:t>of</a:t>
            </a:r>
            <a:r>
              <a:rPr lang="de-CH" sz="1200" b="1" u="sng" dirty="0" smtClean="0">
                <a:latin typeface="Calibri" panose="020F0502020204030204" pitchFamily="34" charset="0"/>
              </a:rPr>
              <a:t> </a:t>
            </a:r>
            <a:r>
              <a:rPr lang="de-CH" sz="1200" b="1" u="sng" dirty="0" err="1" smtClean="0">
                <a:latin typeface="Calibri" panose="020F0502020204030204" pitchFamily="34" charset="0"/>
              </a:rPr>
              <a:t>the</a:t>
            </a:r>
            <a:r>
              <a:rPr lang="de-CH" sz="1200" b="1" u="sng" dirty="0" smtClean="0">
                <a:latin typeface="Calibri" panose="020F0502020204030204" pitchFamily="34" charset="0"/>
              </a:rPr>
              <a:t> </a:t>
            </a:r>
            <a:r>
              <a:rPr lang="de-CH" sz="1200" b="1" u="sng" dirty="0" err="1" smtClean="0">
                <a:latin typeface="Calibri" panose="020F0502020204030204" pitchFamily="34" charset="0"/>
              </a:rPr>
              <a:t>Five-Pronged</a:t>
            </a:r>
            <a:r>
              <a:rPr lang="de-CH" sz="1200" b="1" u="sng" dirty="0" smtClean="0">
                <a:latin typeface="Calibri" panose="020F0502020204030204" pitchFamily="34" charset="0"/>
              </a:rPr>
              <a:t> </a:t>
            </a:r>
            <a:r>
              <a:rPr lang="de-CH" sz="1200" b="1" u="sng" dirty="0" err="1" smtClean="0">
                <a:latin typeface="Calibri" panose="020F0502020204030204" pitchFamily="34" charset="0"/>
              </a:rPr>
              <a:t>Strategy</a:t>
            </a:r>
            <a:endParaRPr lang="de-CH" sz="1200" dirty="0">
              <a:latin typeface="Calibri" panose="020F0502020204030204" pitchFamily="34" charset="0"/>
            </a:endParaRPr>
          </a:p>
        </p:txBody>
      </p:sp>
    </p:spTree>
    <p:extLst>
      <p:ext uri="{BB962C8B-B14F-4D97-AF65-F5344CB8AC3E}">
        <p14:creationId xmlns:p14="http://schemas.microsoft.com/office/powerpoint/2010/main" val="214330149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19256" cy="764704"/>
          </a:xfrm>
        </p:spPr>
        <p:txBody>
          <a:bodyPr/>
          <a:lstStyle/>
          <a:p>
            <a:r>
              <a:rPr lang="en-US" sz="3200" b="1" u="sng" dirty="0">
                <a:solidFill>
                  <a:schemeClr val="tx1"/>
                </a:solidFill>
              </a:rPr>
              <a:t>Egypt:</a:t>
            </a:r>
            <a:r>
              <a:rPr lang="en-US" sz="3200" b="1" u="sng" dirty="0">
                <a:solidFill>
                  <a:schemeClr val="tx1">
                    <a:lumMod val="95000"/>
                    <a:lumOff val="5000"/>
                  </a:schemeClr>
                </a:solidFill>
              </a:rPr>
              <a:t> You Are Great as Always</a:t>
            </a:r>
            <a:endParaRPr lang="de-CH" sz="3200" b="1" u="sng" dirty="0">
              <a:solidFill>
                <a:schemeClr val="tx1">
                  <a:lumMod val="95000"/>
                  <a:lumOff val="5000"/>
                </a:schemeClr>
              </a:solidFill>
            </a:endParaRPr>
          </a:p>
        </p:txBody>
      </p:sp>
      <p:sp>
        <p:nvSpPr>
          <p:cNvPr id="3" name="Slide Number Placeholder 2"/>
          <p:cNvSpPr>
            <a:spLocks noGrp="1"/>
          </p:cNvSpPr>
          <p:nvPr>
            <p:ph type="sldNum" sz="quarter" idx="12"/>
          </p:nvPr>
        </p:nvSpPr>
        <p:spPr/>
        <p:txBody>
          <a:bodyPr/>
          <a:lstStyle/>
          <a:p>
            <a:fld id="{6BE089AC-D410-4A92-84C0-CFBEB63A099B}" type="slidenum">
              <a:rPr lang="de-CH" smtClean="0"/>
              <a:t>17</a:t>
            </a:fld>
            <a:endParaRPr lang="de-CH"/>
          </a:p>
        </p:txBody>
      </p:sp>
      <p:sp>
        <p:nvSpPr>
          <p:cNvPr id="4" name="Rectangle 3"/>
          <p:cNvSpPr/>
          <p:nvPr/>
        </p:nvSpPr>
        <p:spPr>
          <a:xfrm>
            <a:off x="611560" y="948692"/>
            <a:ext cx="7848872" cy="5747727"/>
          </a:xfrm>
          <a:prstGeom prst="rect">
            <a:avLst/>
          </a:prstGeom>
        </p:spPr>
        <p:txBody>
          <a:bodyPr wrap="square">
            <a:spAutoFit/>
          </a:bodyPr>
          <a:lstStyle/>
          <a:p>
            <a:pPr algn="ctr"/>
            <a:r>
              <a:rPr lang="en-US" sz="1750" dirty="0"/>
              <a:t>You Are Not Only the Mother of the World</a:t>
            </a:r>
          </a:p>
          <a:p>
            <a:pPr algn="ctr"/>
            <a:r>
              <a:rPr lang="en-US" sz="1750" dirty="0"/>
              <a:t>But, you are, in fact, the </a:t>
            </a:r>
            <a:r>
              <a:rPr lang="en-US" sz="1750" dirty="0" smtClean="0"/>
              <a:t>World</a:t>
            </a:r>
            <a:br>
              <a:rPr lang="en-US" sz="1750" dirty="0" smtClean="0"/>
            </a:br>
            <a:endParaRPr lang="en-US" sz="1750" dirty="0"/>
          </a:p>
          <a:p>
            <a:pPr algn="ctr"/>
            <a:r>
              <a:rPr lang="de-CH" sz="1750" dirty="0" smtClean="0"/>
              <a:t>*******************</a:t>
            </a:r>
            <a:br>
              <a:rPr lang="de-CH" sz="1750" dirty="0" smtClean="0"/>
            </a:br>
            <a:endParaRPr lang="de-CH" sz="1750" dirty="0"/>
          </a:p>
          <a:p>
            <a:pPr algn="ctr"/>
            <a:r>
              <a:rPr lang="en-US" sz="1750" dirty="0"/>
              <a:t>To you, my most Beautiful Love, I Say: May</a:t>
            </a:r>
          </a:p>
          <a:p>
            <a:pPr algn="ctr"/>
            <a:r>
              <a:rPr lang="en-US" sz="1750" dirty="0"/>
              <a:t>Your Unique sun bring you more energies by day</a:t>
            </a:r>
            <a:r>
              <a:rPr lang="en-US" sz="1750" dirty="0" smtClean="0"/>
              <a:t>,</a:t>
            </a:r>
            <a:br>
              <a:rPr lang="en-US" sz="1750" dirty="0" smtClean="0"/>
            </a:br>
            <a:endParaRPr lang="en-US" sz="1750" dirty="0"/>
          </a:p>
          <a:p>
            <a:pPr algn="ctr"/>
            <a:r>
              <a:rPr lang="de-CH" sz="1750" dirty="0" smtClean="0"/>
              <a:t>*******************</a:t>
            </a:r>
            <a:br>
              <a:rPr lang="de-CH" sz="1750" dirty="0" smtClean="0"/>
            </a:br>
            <a:endParaRPr lang="de-CH" sz="1750" dirty="0"/>
          </a:p>
          <a:p>
            <a:pPr algn="ctr"/>
            <a:r>
              <a:rPr lang="en-US" sz="1750" dirty="0"/>
              <a:t>May your stunning Moon Restore You at Night,</a:t>
            </a:r>
          </a:p>
          <a:p>
            <a:pPr algn="ctr"/>
            <a:r>
              <a:rPr lang="en-US" sz="1750" dirty="0"/>
              <a:t>May Your Refreshing Rain Wash Away any Worries you have</a:t>
            </a:r>
            <a:r>
              <a:rPr lang="en-US" sz="1750" dirty="0" smtClean="0"/>
              <a:t>,</a:t>
            </a:r>
            <a:br>
              <a:rPr lang="en-US" sz="1750" dirty="0" smtClean="0"/>
            </a:br>
            <a:endParaRPr lang="en-US" sz="1750" dirty="0"/>
          </a:p>
          <a:p>
            <a:pPr algn="ctr"/>
            <a:r>
              <a:rPr lang="de-CH" sz="1750" dirty="0" smtClean="0"/>
              <a:t>********************</a:t>
            </a:r>
            <a:br>
              <a:rPr lang="de-CH" sz="1750" dirty="0" smtClean="0"/>
            </a:br>
            <a:endParaRPr lang="de-CH" sz="1750" dirty="0"/>
          </a:p>
          <a:p>
            <a:pPr algn="ctr"/>
            <a:r>
              <a:rPr lang="en-US" sz="1750" dirty="0"/>
              <a:t>May your Gentle Jasmine’s Breeze Restore Your Sacred Soul, and</a:t>
            </a:r>
          </a:p>
          <a:p>
            <a:pPr algn="ctr"/>
            <a:r>
              <a:rPr lang="en-US" sz="1750" dirty="0"/>
              <a:t>May Glorious Tomorrow Always Find You Feeling Better the Day Before</a:t>
            </a:r>
            <a:r>
              <a:rPr lang="en-US" sz="1750" dirty="0" smtClean="0"/>
              <a:t>,</a:t>
            </a:r>
            <a:br>
              <a:rPr lang="en-US" sz="1750" dirty="0" smtClean="0"/>
            </a:br>
            <a:endParaRPr lang="en-US" sz="1750" dirty="0"/>
          </a:p>
          <a:p>
            <a:pPr algn="ctr"/>
            <a:r>
              <a:rPr lang="de-CH" sz="1750" dirty="0" smtClean="0"/>
              <a:t>********************</a:t>
            </a:r>
            <a:br>
              <a:rPr lang="de-CH" sz="1750" dirty="0" smtClean="0"/>
            </a:br>
            <a:endParaRPr lang="de-CH" sz="1750" dirty="0"/>
          </a:p>
          <a:p>
            <a:pPr algn="ctr"/>
            <a:r>
              <a:rPr lang="de-CH" sz="1750" dirty="0"/>
              <a:t>AMEN</a:t>
            </a:r>
          </a:p>
        </p:txBody>
      </p:sp>
    </p:spTree>
    <p:extLst>
      <p:ext uri="{BB962C8B-B14F-4D97-AF65-F5344CB8AC3E}">
        <p14:creationId xmlns:p14="http://schemas.microsoft.com/office/powerpoint/2010/main" val="385556080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368" y="188640"/>
            <a:ext cx="8219256" cy="691480"/>
          </a:xfrm>
        </p:spPr>
        <p:txBody>
          <a:bodyPr/>
          <a:lstStyle/>
          <a:p>
            <a:r>
              <a:rPr lang="en-US" sz="2200" b="1" u="sng" dirty="0">
                <a:solidFill>
                  <a:schemeClr val="tx1">
                    <a:lumMod val="95000"/>
                    <a:lumOff val="5000"/>
                  </a:schemeClr>
                </a:solidFill>
              </a:rPr>
              <a:t>Proposed Questions for Open Discussion</a:t>
            </a:r>
            <a:endParaRPr lang="de-CH" sz="2200" b="1" u="sng" dirty="0">
              <a:solidFill>
                <a:schemeClr val="tx1">
                  <a:lumMod val="95000"/>
                  <a:lumOff val="5000"/>
                </a:schemeClr>
              </a:solidFill>
            </a:endParaRPr>
          </a:p>
        </p:txBody>
      </p:sp>
      <p:sp>
        <p:nvSpPr>
          <p:cNvPr id="3" name="Slide Number Placeholder 2"/>
          <p:cNvSpPr>
            <a:spLocks noGrp="1"/>
          </p:cNvSpPr>
          <p:nvPr>
            <p:ph type="sldNum" sz="quarter" idx="12"/>
          </p:nvPr>
        </p:nvSpPr>
        <p:spPr/>
        <p:txBody>
          <a:bodyPr/>
          <a:lstStyle/>
          <a:p>
            <a:fld id="{6BE089AC-D410-4A92-84C0-CFBEB63A099B}" type="slidenum">
              <a:rPr lang="de-CH" smtClean="0"/>
              <a:t>18</a:t>
            </a:fld>
            <a:endParaRPr lang="de-CH"/>
          </a:p>
        </p:txBody>
      </p:sp>
      <p:sp>
        <p:nvSpPr>
          <p:cNvPr id="4" name="Rectangle 3"/>
          <p:cNvSpPr/>
          <p:nvPr/>
        </p:nvSpPr>
        <p:spPr>
          <a:xfrm>
            <a:off x="611560" y="1484784"/>
            <a:ext cx="7848872" cy="4647426"/>
          </a:xfrm>
          <a:prstGeom prst="rect">
            <a:avLst/>
          </a:prstGeom>
        </p:spPr>
        <p:txBody>
          <a:bodyPr wrap="square">
            <a:spAutoFit/>
          </a:bodyPr>
          <a:lstStyle/>
          <a:p>
            <a:r>
              <a:rPr lang="en-US" sz="1600" dirty="0"/>
              <a:t>1- Egypt has the Potential to Change from a Pivoting State to a Great </a:t>
            </a:r>
            <a:r>
              <a:rPr lang="en-US" sz="1600" dirty="0" smtClean="0"/>
              <a:t>Power by </a:t>
            </a:r>
            <a:r>
              <a:rPr lang="en-US" sz="1600" dirty="0"/>
              <a:t>2025/2030? Do You Agree? And What Action Plan is Required </a:t>
            </a:r>
            <a:r>
              <a:rPr lang="en-US" sz="1600" dirty="0" smtClean="0"/>
              <a:t>to </a:t>
            </a:r>
            <a:r>
              <a:rPr lang="de-CH" sz="1600" dirty="0" err="1" smtClean="0"/>
              <a:t>Achieve</a:t>
            </a:r>
            <a:r>
              <a:rPr lang="de-CH" sz="1600" dirty="0" smtClean="0"/>
              <a:t> </a:t>
            </a:r>
            <a:r>
              <a:rPr lang="de-CH" sz="1600" dirty="0" err="1"/>
              <a:t>it</a:t>
            </a:r>
            <a:r>
              <a:rPr lang="de-CH" sz="1600" dirty="0" smtClean="0"/>
              <a:t>?</a:t>
            </a:r>
            <a:br>
              <a:rPr lang="de-CH" sz="1600" dirty="0" smtClean="0"/>
            </a:br>
            <a:endParaRPr lang="de-CH" sz="1600" dirty="0"/>
          </a:p>
          <a:p>
            <a:r>
              <a:rPr lang="en-US" sz="1600" dirty="0"/>
              <a:t>2- Should the Israelis and the Palestinians, Together, Rise Against </a:t>
            </a:r>
            <a:r>
              <a:rPr lang="en-US" sz="1600" dirty="0" smtClean="0"/>
              <a:t>their respective </a:t>
            </a:r>
            <a:r>
              <a:rPr lang="en-US" sz="1600" dirty="0"/>
              <a:t>Corrupt Governance system? Do you Agree this as </a:t>
            </a:r>
            <a:r>
              <a:rPr lang="en-US" sz="1600" dirty="0" smtClean="0"/>
              <a:t>a prerequisite </a:t>
            </a:r>
            <a:r>
              <a:rPr lang="en-US" sz="1600" dirty="0"/>
              <a:t>necessary requirement achieving just and lasting peace in </a:t>
            </a:r>
            <a:r>
              <a:rPr lang="en-US" sz="1600" dirty="0" smtClean="0"/>
              <a:t>the </a:t>
            </a:r>
            <a:r>
              <a:rPr lang="de-CH" sz="1600" dirty="0" err="1" smtClean="0"/>
              <a:t>Middle</a:t>
            </a:r>
            <a:r>
              <a:rPr lang="de-CH" sz="1600" dirty="0" smtClean="0"/>
              <a:t> </a:t>
            </a:r>
            <a:r>
              <a:rPr lang="de-CH" sz="1600" dirty="0"/>
              <a:t>East</a:t>
            </a:r>
            <a:r>
              <a:rPr lang="de-CH" sz="1600" dirty="0" smtClean="0"/>
              <a:t>?</a:t>
            </a:r>
            <a:br>
              <a:rPr lang="de-CH" sz="1600" dirty="0" smtClean="0"/>
            </a:br>
            <a:endParaRPr lang="de-CH" sz="1600" dirty="0"/>
          </a:p>
          <a:p>
            <a:r>
              <a:rPr lang="en-US" sz="1600" dirty="0"/>
              <a:t>3- Should A New Form of a Bagdad Pact, led by Egypt, from Iran to Egypt be</a:t>
            </a:r>
          </a:p>
          <a:p>
            <a:r>
              <a:rPr lang="de-CH" sz="1600" dirty="0" err="1"/>
              <a:t>considered</a:t>
            </a:r>
            <a:r>
              <a:rPr lang="de-CH" sz="1600" dirty="0" smtClean="0"/>
              <a:t>?</a:t>
            </a:r>
            <a:br>
              <a:rPr lang="de-CH" sz="1600" dirty="0" smtClean="0"/>
            </a:br>
            <a:endParaRPr lang="de-CH" sz="1600" dirty="0"/>
          </a:p>
          <a:p>
            <a:r>
              <a:rPr lang="en-US" sz="1600" dirty="0"/>
              <a:t>4- Should Egypt try to lead a New Positive Neutral Alliance, to include, </a:t>
            </a:r>
            <a:r>
              <a:rPr lang="en-US" sz="1600" dirty="0" smtClean="0"/>
              <a:t>but not </a:t>
            </a:r>
            <a:r>
              <a:rPr lang="en-US" sz="1600" dirty="0"/>
              <a:t>to be limited to: India, Brazil, South Africa and South Korea</a:t>
            </a:r>
            <a:r>
              <a:rPr lang="en-US" sz="1600" dirty="0" smtClean="0"/>
              <a:t>?</a:t>
            </a:r>
            <a:br>
              <a:rPr lang="en-US" sz="1600" dirty="0" smtClean="0"/>
            </a:br>
            <a:endParaRPr lang="en-US" sz="1600" dirty="0"/>
          </a:p>
          <a:p>
            <a:r>
              <a:rPr lang="en-US" sz="1600" dirty="0"/>
              <a:t>5- Should Egypt Aim to become the Main Economic Ally with Great </a:t>
            </a:r>
            <a:r>
              <a:rPr lang="en-US" sz="1600" dirty="0" smtClean="0"/>
              <a:t>Britain after </a:t>
            </a:r>
            <a:r>
              <a:rPr lang="en-US" sz="1600" dirty="0"/>
              <a:t>Brexit, in the Mediterranean and Africa</a:t>
            </a:r>
            <a:r>
              <a:rPr lang="en-US" sz="1600" dirty="0" smtClean="0"/>
              <a:t>?</a:t>
            </a:r>
            <a:br>
              <a:rPr lang="en-US" sz="1600" dirty="0" smtClean="0"/>
            </a:br>
            <a:endParaRPr lang="en-US" sz="1600" dirty="0"/>
          </a:p>
          <a:p>
            <a:r>
              <a:rPr lang="en-US" sz="1600" dirty="0"/>
              <a:t>6- Should Egypt Aim to become a World Singapore’s Mediterranean </a:t>
            </a:r>
            <a:r>
              <a:rPr lang="en-US" sz="1600" dirty="0" smtClean="0"/>
              <a:t>Energy </a:t>
            </a:r>
            <a:r>
              <a:rPr lang="de-CH" sz="1600" dirty="0" err="1" smtClean="0"/>
              <a:t>Centre</a:t>
            </a:r>
            <a:r>
              <a:rPr lang="de-CH" sz="1600" dirty="0"/>
              <a:t>?</a:t>
            </a:r>
          </a:p>
          <a:p>
            <a:r>
              <a:rPr lang="en-US" sz="1200" dirty="0" smtClean="0"/>
              <a:t/>
            </a:r>
            <a:br>
              <a:rPr lang="en-US" sz="1200" dirty="0" smtClean="0"/>
            </a:br>
            <a:endParaRPr lang="de-CH" sz="1200" dirty="0"/>
          </a:p>
        </p:txBody>
      </p:sp>
    </p:spTree>
    <p:extLst>
      <p:ext uri="{BB962C8B-B14F-4D97-AF65-F5344CB8AC3E}">
        <p14:creationId xmlns:p14="http://schemas.microsoft.com/office/powerpoint/2010/main" val="333727716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72" y="188640"/>
            <a:ext cx="8219256" cy="692696"/>
          </a:xfrm>
        </p:spPr>
        <p:txBody>
          <a:bodyPr/>
          <a:lstStyle/>
          <a:p>
            <a:r>
              <a:rPr lang="en-US" sz="2200" b="1" u="sng" dirty="0">
                <a:solidFill>
                  <a:schemeClr val="tx1">
                    <a:lumMod val="95000"/>
                    <a:lumOff val="5000"/>
                  </a:schemeClr>
                </a:solidFill>
              </a:rPr>
              <a:t>Proposed Questions for Open Discussion</a:t>
            </a:r>
            <a:endParaRPr lang="de-CH" sz="2200" b="1" u="sng" dirty="0">
              <a:solidFill>
                <a:schemeClr val="tx1">
                  <a:lumMod val="95000"/>
                  <a:lumOff val="5000"/>
                </a:schemeClr>
              </a:solidFill>
            </a:endParaRPr>
          </a:p>
        </p:txBody>
      </p:sp>
      <p:sp>
        <p:nvSpPr>
          <p:cNvPr id="3" name="Slide Number Placeholder 2"/>
          <p:cNvSpPr>
            <a:spLocks noGrp="1"/>
          </p:cNvSpPr>
          <p:nvPr>
            <p:ph type="sldNum" sz="quarter" idx="12"/>
          </p:nvPr>
        </p:nvSpPr>
        <p:spPr/>
        <p:txBody>
          <a:bodyPr/>
          <a:lstStyle/>
          <a:p>
            <a:fld id="{6BE089AC-D410-4A92-84C0-CFBEB63A099B}" type="slidenum">
              <a:rPr lang="de-CH" smtClean="0"/>
              <a:t>19</a:t>
            </a:fld>
            <a:endParaRPr lang="de-CH"/>
          </a:p>
        </p:txBody>
      </p:sp>
      <p:sp>
        <p:nvSpPr>
          <p:cNvPr id="4" name="Rectangle 3"/>
          <p:cNvSpPr/>
          <p:nvPr/>
        </p:nvSpPr>
        <p:spPr>
          <a:xfrm>
            <a:off x="666819" y="1412777"/>
            <a:ext cx="7848872" cy="4770537"/>
          </a:xfrm>
          <a:prstGeom prst="rect">
            <a:avLst/>
          </a:prstGeom>
        </p:spPr>
        <p:txBody>
          <a:bodyPr wrap="square">
            <a:spAutoFit/>
          </a:bodyPr>
          <a:lstStyle/>
          <a:p>
            <a:r>
              <a:rPr lang="en-US" sz="1600" dirty="0"/>
              <a:t>7- Are the Egyptians Overseas willing to provide, at least, one month a year Free of Charge expert service to Egypt’s Government’s Entities? I am sure, they would be happy to do. Should not the Law change to implement it?</a:t>
            </a:r>
          </a:p>
          <a:p>
            <a:r>
              <a:rPr lang="en-US" sz="1600" dirty="0"/>
              <a:t/>
            </a:r>
            <a:br>
              <a:rPr lang="en-US" sz="1600" dirty="0"/>
            </a:br>
            <a:r>
              <a:rPr lang="en-US" sz="1600" dirty="0"/>
              <a:t>8- Should Egypt consider the Military Option should no peaceful fair solution is not reached in relation to the Renaissance (Al </a:t>
            </a:r>
            <a:r>
              <a:rPr lang="en-US" sz="1600" dirty="0" err="1"/>
              <a:t>Nahda</a:t>
            </a:r>
            <a:r>
              <a:rPr lang="en-US" sz="1600" dirty="0"/>
              <a:t>) Dam?</a:t>
            </a:r>
          </a:p>
          <a:p>
            <a:r>
              <a:rPr lang="en-US" sz="1600" dirty="0"/>
              <a:t/>
            </a:r>
            <a:br>
              <a:rPr lang="en-US" sz="1600" dirty="0"/>
            </a:br>
            <a:r>
              <a:rPr lang="en-US" sz="1600" dirty="0"/>
              <a:t>9- Should Egypt become a regional Nuclear Power? Given Israel’s Nuclear and Thermonuclear Weapon’s Arsenal and its Offensive Military Strategy!!Or,</a:t>
            </a:r>
            <a:br>
              <a:rPr lang="en-US" sz="1600" dirty="0"/>
            </a:br>
            <a:endParaRPr lang="en-US" sz="1600" dirty="0"/>
          </a:p>
          <a:p>
            <a:r>
              <a:rPr lang="en-US" sz="1600" dirty="0"/>
              <a:t>10- For the Egyptian Army to advocate, at least regionally, its Unique Philosophy of “Pro-Active Peace”, with its Strong/Constructive Arms: The Strong Military Arm, and The Constructive Civil, Economic and Social Arm?</a:t>
            </a:r>
          </a:p>
          <a:p>
            <a:r>
              <a:rPr lang="en-US" sz="1600" dirty="0"/>
              <a:t/>
            </a:r>
            <a:br>
              <a:rPr lang="en-US" sz="1600" dirty="0"/>
            </a:br>
            <a:r>
              <a:rPr lang="en-US" sz="1600" dirty="0"/>
              <a:t>11- What about Egypt Hosting a Future Football World Cup, particularly as a relatively minute country managed (?) to achieve it?</a:t>
            </a:r>
          </a:p>
          <a:p>
            <a:r>
              <a:rPr lang="en-US" sz="1600" dirty="0"/>
              <a:t/>
            </a:r>
            <a:br>
              <a:rPr lang="en-US" sz="1600" dirty="0"/>
            </a:br>
            <a:r>
              <a:rPr lang="en-US" sz="1600" dirty="0"/>
              <a:t>12- Last, but not least, what about aiming to achieve at least 10 million pilgrimage following the footsteps of the Holy Family Journey in Egypt?</a:t>
            </a:r>
            <a:endParaRPr lang="de-CH" sz="1600" dirty="0"/>
          </a:p>
        </p:txBody>
      </p:sp>
    </p:spTree>
    <p:extLst>
      <p:ext uri="{BB962C8B-B14F-4D97-AF65-F5344CB8AC3E}">
        <p14:creationId xmlns:p14="http://schemas.microsoft.com/office/powerpoint/2010/main" val="14416177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E089AC-D410-4A92-84C0-CFBEB63A099B}" type="slidenum">
              <a:rPr lang="de-CH" smtClean="0"/>
              <a:t>2</a:t>
            </a:fld>
            <a:endParaRPr lang="de-CH"/>
          </a:p>
        </p:txBody>
      </p:sp>
      <p:sp>
        <p:nvSpPr>
          <p:cNvPr id="3" name="Rectangle 2"/>
          <p:cNvSpPr/>
          <p:nvPr/>
        </p:nvSpPr>
        <p:spPr>
          <a:xfrm>
            <a:off x="971600" y="1700808"/>
            <a:ext cx="7272808" cy="4062651"/>
          </a:xfrm>
          <a:prstGeom prst="rect">
            <a:avLst/>
          </a:prstGeom>
        </p:spPr>
        <p:txBody>
          <a:bodyPr wrap="square">
            <a:spAutoFit/>
          </a:bodyPr>
          <a:lstStyle/>
          <a:p>
            <a:r>
              <a:rPr lang="en-GB" b="1" dirty="0"/>
              <a:t> </a:t>
            </a:r>
            <a:endParaRPr lang="de-CH" dirty="0"/>
          </a:p>
          <a:p>
            <a:pPr lvl="0"/>
            <a:r>
              <a:rPr lang="en-GB" sz="1600" b="1" dirty="0"/>
              <a:t>Normally when talks or books cover Egypt, the focus, always, is on events, problems, achievements, no achievements, and so on and so on.</a:t>
            </a:r>
            <a:endParaRPr lang="de-CH" sz="1600" b="1" dirty="0"/>
          </a:p>
          <a:p>
            <a:r>
              <a:rPr lang="en-GB" sz="1600" b="1" dirty="0"/>
              <a:t> </a:t>
            </a:r>
            <a:endParaRPr lang="de-CH" sz="1600" b="1" dirty="0"/>
          </a:p>
          <a:p>
            <a:pPr lvl="0"/>
            <a:r>
              <a:rPr lang="en-GB" sz="1600" b="1" dirty="0"/>
              <a:t>Instead what needs to be focused on is to address: Fundamentals, Bases, Foundations, and the like.</a:t>
            </a:r>
            <a:endParaRPr lang="de-CH" sz="1600" b="1" dirty="0"/>
          </a:p>
          <a:p>
            <a:r>
              <a:rPr lang="en-GB" sz="1600" b="1" dirty="0"/>
              <a:t> </a:t>
            </a:r>
            <a:endParaRPr lang="de-CH" sz="1600" b="1" dirty="0"/>
          </a:p>
          <a:p>
            <a:pPr lvl="0"/>
            <a:r>
              <a:rPr lang="en-GB" sz="1600" b="1" dirty="0"/>
              <a:t>In other words, imagine Egypt as a Multi-Floor Buildings: Built, Being Built, or Planned to Be Built. All standing on Foundations that are strong enough to support the Multi-Floor Building.</a:t>
            </a:r>
            <a:endParaRPr lang="de-CH" sz="1600" b="1" dirty="0"/>
          </a:p>
          <a:p>
            <a:r>
              <a:rPr lang="en-GB" sz="1600" b="1" dirty="0"/>
              <a:t> </a:t>
            </a:r>
            <a:endParaRPr lang="de-CH" sz="1600" b="1" dirty="0"/>
          </a:p>
          <a:p>
            <a:pPr lvl="0"/>
            <a:r>
              <a:rPr lang="en-GB" sz="1600" b="1" dirty="0"/>
              <a:t>Hence what I aim to propose is to change the focus, from addressing Floor by Floor, but to Focus on Egypt’s Foundations and long lasting Basis.</a:t>
            </a:r>
            <a:endParaRPr lang="de-CH" sz="1600" b="1" dirty="0"/>
          </a:p>
          <a:p>
            <a:r>
              <a:rPr lang="en-GB" sz="1600" b="1" dirty="0"/>
              <a:t> </a:t>
            </a:r>
            <a:endParaRPr lang="de-CH" sz="1600" b="1" dirty="0"/>
          </a:p>
          <a:p>
            <a:pPr lvl="0"/>
            <a:r>
              <a:rPr lang="en-GB" sz="1600" b="1" dirty="0"/>
              <a:t>Accordingly, the Topic : Egypt You Have No Match Focusses on Egypt’s Foundations, Pillars and Long-Lasting Basis. </a:t>
            </a:r>
            <a:endParaRPr lang="de-CH" sz="1600" b="1" dirty="0"/>
          </a:p>
        </p:txBody>
      </p:sp>
      <p:sp>
        <p:nvSpPr>
          <p:cNvPr id="5" name="Rectangle 4"/>
          <p:cNvSpPr/>
          <p:nvPr/>
        </p:nvSpPr>
        <p:spPr>
          <a:xfrm>
            <a:off x="1715641" y="413086"/>
            <a:ext cx="5784725" cy="584775"/>
          </a:xfrm>
          <a:prstGeom prst="rect">
            <a:avLst/>
          </a:prstGeom>
        </p:spPr>
        <p:txBody>
          <a:bodyPr wrap="none">
            <a:spAutoFit/>
          </a:bodyPr>
          <a:lstStyle/>
          <a:p>
            <a:r>
              <a:rPr lang="en-GB" sz="3200" b="1" u="sng" dirty="0">
                <a:solidFill>
                  <a:schemeClr val="tx1">
                    <a:lumMod val="95000"/>
                    <a:lumOff val="5000"/>
                  </a:schemeClr>
                </a:solidFill>
                <a:effectLst>
                  <a:outerShdw blurRad="63500" dist="38100" dir="5400000" algn="t" rotWithShape="0">
                    <a:prstClr val="black">
                      <a:alpha val="25000"/>
                    </a:prstClr>
                  </a:outerShdw>
                </a:effectLst>
                <a:ea typeface="+mj-ea"/>
                <a:cs typeface="+mj-cs"/>
              </a:rPr>
              <a:t>Why I have Chosen this Topic</a:t>
            </a:r>
            <a:endParaRPr lang="de-CH" sz="3200" b="1" u="sng" dirty="0">
              <a:solidFill>
                <a:schemeClr val="tx1">
                  <a:lumMod val="95000"/>
                  <a:lumOff val="5000"/>
                </a:schemeClr>
              </a:solidFill>
              <a:effectLst>
                <a:outerShdw blurRad="63500" dist="38100" dir="5400000" algn="t" rotWithShape="0">
                  <a:prstClr val="black">
                    <a:alpha val="25000"/>
                  </a:prstClr>
                </a:outerShdw>
              </a:effectLst>
              <a:ea typeface="+mj-ea"/>
              <a:cs typeface="+mj-cs"/>
            </a:endParaRPr>
          </a:p>
        </p:txBody>
      </p:sp>
    </p:spTree>
    <p:extLst>
      <p:ext uri="{BB962C8B-B14F-4D97-AF65-F5344CB8AC3E}">
        <p14:creationId xmlns:p14="http://schemas.microsoft.com/office/powerpoint/2010/main" val="113651735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BE089AC-D410-4A92-84C0-CFBEB63A099B}" type="slidenum">
              <a:rPr lang="de-CH" smtClean="0"/>
              <a:t>20</a:t>
            </a:fld>
            <a:endParaRPr lang="de-CH"/>
          </a:p>
        </p:txBody>
      </p:sp>
      <p:sp>
        <p:nvSpPr>
          <p:cNvPr id="4" name="Rectangle 3"/>
          <p:cNvSpPr/>
          <p:nvPr/>
        </p:nvSpPr>
        <p:spPr>
          <a:xfrm>
            <a:off x="840383" y="620688"/>
            <a:ext cx="7200800" cy="4801314"/>
          </a:xfrm>
          <a:prstGeom prst="rect">
            <a:avLst/>
          </a:prstGeom>
        </p:spPr>
        <p:txBody>
          <a:bodyPr wrap="square">
            <a:spAutoFit/>
          </a:bodyPr>
          <a:lstStyle/>
          <a:p>
            <a:pPr algn="ctr"/>
            <a:r>
              <a:rPr lang="en-GB" b="1" dirty="0"/>
              <a:t> A Proposed </a:t>
            </a:r>
            <a:r>
              <a:rPr lang="en-GB" b="1" dirty="0" smtClean="0"/>
              <a:t>Motion</a:t>
            </a:r>
            <a:br>
              <a:rPr lang="en-GB" b="1" dirty="0" smtClean="0"/>
            </a:br>
            <a:r>
              <a:rPr lang="en-GB" b="1" dirty="0" smtClean="0"/>
              <a:t/>
            </a:r>
            <a:br>
              <a:rPr lang="en-GB" b="1" dirty="0" smtClean="0"/>
            </a:br>
            <a:r>
              <a:rPr lang="en-GB" b="1" dirty="0" smtClean="0"/>
              <a:t>Dated</a:t>
            </a:r>
            <a:endParaRPr lang="de-CH" dirty="0"/>
          </a:p>
          <a:p>
            <a:pPr algn="ctr"/>
            <a:r>
              <a:rPr lang="en-GB" b="1" dirty="0"/>
              <a:t>                      </a:t>
            </a:r>
            <a:r>
              <a:rPr lang="en-GB" b="1" dirty="0" smtClean="0"/>
              <a:t/>
            </a:r>
            <a:br>
              <a:rPr lang="en-GB" b="1" dirty="0" smtClean="0"/>
            </a:br>
            <a:r>
              <a:rPr lang="en-GB" b="1" dirty="0" smtClean="0"/>
              <a:t>   12</a:t>
            </a:r>
            <a:r>
              <a:rPr lang="en-GB" b="1" baseline="30000" dirty="0" smtClean="0"/>
              <a:t>Th</a:t>
            </a:r>
            <a:r>
              <a:rPr lang="en-GB" b="1" dirty="0" smtClean="0"/>
              <a:t> </a:t>
            </a:r>
            <a:r>
              <a:rPr lang="en-GB" b="1" dirty="0"/>
              <a:t>July </a:t>
            </a:r>
            <a:r>
              <a:rPr lang="en-GB" b="1" dirty="0" smtClean="0"/>
              <a:t>2019</a:t>
            </a:r>
            <a:br>
              <a:rPr lang="en-GB" b="1" dirty="0" smtClean="0"/>
            </a:br>
            <a:r>
              <a:rPr lang="en-GB" b="1" dirty="0" smtClean="0"/>
              <a:t/>
            </a:r>
            <a:br>
              <a:rPr lang="en-GB" b="1" dirty="0" smtClean="0"/>
            </a:br>
            <a:r>
              <a:rPr lang="en-GB" b="1" dirty="0" smtClean="0"/>
              <a:t>At</a:t>
            </a:r>
            <a:br>
              <a:rPr lang="en-GB" b="1" dirty="0" smtClean="0"/>
            </a:br>
            <a:endParaRPr lang="de-CH" dirty="0"/>
          </a:p>
          <a:p>
            <a:pPr algn="ctr"/>
            <a:r>
              <a:rPr lang="en-GB" b="1" dirty="0"/>
              <a:t>        </a:t>
            </a:r>
            <a:r>
              <a:rPr lang="en-GB" b="1" dirty="0" smtClean="0"/>
              <a:t>The </a:t>
            </a:r>
            <a:r>
              <a:rPr lang="en-GB" b="1" dirty="0"/>
              <a:t>Egyptian Cultural and Education Bureau</a:t>
            </a:r>
            <a:endParaRPr lang="de-CH" dirty="0"/>
          </a:p>
          <a:p>
            <a:r>
              <a:rPr lang="en-GB" b="1" dirty="0"/>
              <a:t> </a:t>
            </a:r>
            <a:endParaRPr lang="de-CH" dirty="0"/>
          </a:p>
          <a:p>
            <a:pPr algn="ctr"/>
            <a:r>
              <a:rPr lang="en-GB" b="1" dirty="0"/>
              <a:t>“We, the Egyptians residing in the UK and Friends of Egypt, who are attending the ECEB’s above event, herby confirm their willingness to enter, </a:t>
            </a:r>
            <a:r>
              <a:rPr lang="en-GB" b="1" dirty="0" smtClean="0"/>
              <a:t>voluntarily, </a:t>
            </a:r>
            <a:r>
              <a:rPr lang="en-GB" b="1" dirty="0"/>
              <a:t>into an appropriate Agreement with the Government of Egypt. The Agreement aims to provide, free of charge, regular expertise services, detailed of which are to be covered in the said Agreement, which will be subject to appropriate and applicable Laws”. </a:t>
            </a:r>
            <a:endParaRPr lang="de-CH" dirty="0"/>
          </a:p>
        </p:txBody>
      </p:sp>
    </p:spTree>
    <p:extLst>
      <p:ext uri="{BB962C8B-B14F-4D97-AF65-F5344CB8AC3E}">
        <p14:creationId xmlns:p14="http://schemas.microsoft.com/office/powerpoint/2010/main" val="363088578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938" y="1196752"/>
            <a:ext cx="8574124" cy="1124744"/>
          </a:xfrm>
        </p:spPr>
        <p:txBody>
          <a:bodyPr/>
          <a:lstStyle/>
          <a:p>
            <a:r>
              <a:rPr lang="de-CH" sz="2200" b="1" u="sng" dirty="0" err="1">
                <a:solidFill>
                  <a:schemeClr val="tx1">
                    <a:lumMod val="95000"/>
                    <a:lumOff val="5000"/>
                  </a:schemeClr>
                </a:solidFill>
              </a:rPr>
              <a:t>Is</a:t>
            </a:r>
            <a:r>
              <a:rPr lang="de-CH" sz="2200" b="1" u="sng" dirty="0">
                <a:solidFill>
                  <a:schemeClr val="tx1">
                    <a:lumMod val="95000"/>
                    <a:lumOff val="5000"/>
                  </a:schemeClr>
                </a:solidFill>
              </a:rPr>
              <a:t> </a:t>
            </a:r>
            <a:r>
              <a:rPr lang="de-CH" sz="2200" b="1" u="sng" dirty="0" err="1">
                <a:solidFill>
                  <a:schemeClr val="tx1">
                    <a:lumMod val="95000"/>
                    <a:lumOff val="5000"/>
                  </a:schemeClr>
                </a:solidFill>
              </a:rPr>
              <a:t>it</a:t>
            </a:r>
            <a:r>
              <a:rPr lang="de-CH" sz="2200" b="1" u="sng" dirty="0">
                <a:solidFill>
                  <a:schemeClr val="tx1">
                    <a:lumMod val="95000"/>
                    <a:lumOff val="5000"/>
                  </a:schemeClr>
                </a:solidFill>
              </a:rPr>
              <a:t> </a:t>
            </a:r>
            <a:r>
              <a:rPr lang="de-CH" sz="2200" b="1" u="sng" dirty="0" err="1">
                <a:solidFill>
                  <a:schemeClr val="tx1">
                    <a:lumMod val="95000"/>
                    <a:lumOff val="5000"/>
                  </a:schemeClr>
                </a:solidFill>
              </a:rPr>
              <a:t>possible</a:t>
            </a:r>
            <a:r>
              <a:rPr lang="de-CH" sz="2200" b="1" u="sng" dirty="0">
                <a:solidFill>
                  <a:schemeClr val="tx1">
                    <a:lumMod val="95000"/>
                    <a:lumOff val="5000"/>
                  </a:schemeClr>
                </a:solidFill>
              </a:rPr>
              <a:t> </a:t>
            </a:r>
            <a:r>
              <a:rPr lang="de-CH" sz="2200" b="1" u="sng" dirty="0" err="1">
                <a:solidFill>
                  <a:schemeClr val="tx1">
                    <a:lumMod val="95000"/>
                    <a:lumOff val="5000"/>
                  </a:schemeClr>
                </a:solidFill>
              </a:rPr>
              <a:t>for</a:t>
            </a:r>
            <a:r>
              <a:rPr lang="de-CH" sz="2200" b="1" u="sng" dirty="0">
                <a:solidFill>
                  <a:schemeClr val="tx1">
                    <a:lumMod val="95000"/>
                    <a:lumOff val="5000"/>
                  </a:schemeClr>
                </a:solidFill>
              </a:rPr>
              <a:t> Egypt </a:t>
            </a:r>
            <a:r>
              <a:rPr lang="de-CH" sz="2200" b="1" u="sng" dirty="0" err="1">
                <a:solidFill>
                  <a:schemeClr val="tx1">
                    <a:lumMod val="95000"/>
                    <a:lumOff val="5000"/>
                  </a:schemeClr>
                </a:solidFill>
              </a:rPr>
              <a:t>to</a:t>
            </a:r>
            <a:r>
              <a:rPr lang="de-CH" sz="2200" b="1" u="sng" dirty="0">
                <a:solidFill>
                  <a:schemeClr val="tx1">
                    <a:lumMod val="95000"/>
                    <a:lumOff val="5000"/>
                  </a:schemeClr>
                </a:solidFill>
              </a:rPr>
              <a:t> </a:t>
            </a:r>
            <a:r>
              <a:rPr lang="de-CH" sz="2200" b="1" u="sng" dirty="0" err="1">
                <a:solidFill>
                  <a:schemeClr val="tx1">
                    <a:lumMod val="95000"/>
                    <a:lumOff val="5000"/>
                  </a:schemeClr>
                </a:solidFill>
              </a:rPr>
              <a:t>become</a:t>
            </a:r>
            <a:r>
              <a:rPr lang="de-CH" sz="2200" b="1" u="sng" dirty="0">
                <a:solidFill>
                  <a:schemeClr val="tx1">
                    <a:lumMod val="95000"/>
                    <a:lumOff val="5000"/>
                  </a:schemeClr>
                </a:solidFill>
              </a:rPr>
              <a:t/>
            </a:r>
            <a:br>
              <a:rPr lang="de-CH" sz="2200" b="1" u="sng" dirty="0">
                <a:solidFill>
                  <a:schemeClr val="tx1">
                    <a:lumMod val="95000"/>
                    <a:lumOff val="5000"/>
                  </a:schemeClr>
                </a:solidFill>
              </a:rPr>
            </a:br>
            <a:r>
              <a:rPr lang="de-CH" sz="2200" b="1" u="sng" dirty="0">
                <a:solidFill>
                  <a:schemeClr val="tx1">
                    <a:lumMod val="95000"/>
                    <a:lumOff val="5000"/>
                  </a:schemeClr>
                </a:solidFill>
              </a:rPr>
              <a:t>A Great Power?</a:t>
            </a:r>
            <a:r>
              <a:rPr lang="de-CH" sz="2800" dirty="0">
                <a:effectLst/>
              </a:rPr>
              <a:t/>
            </a:r>
            <a:br>
              <a:rPr lang="de-CH" sz="2800" dirty="0">
                <a:effectLst/>
              </a:rPr>
            </a:br>
            <a:endParaRPr lang="de-CH" sz="2800" dirty="0"/>
          </a:p>
        </p:txBody>
      </p:sp>
      <p:sp>
        <p:nvSpPr>
          <p:cNvPr id="3" name="Slide Number Placeholder 2"/>
          <p:cNvSpPr>
            <a:spLocks noGrp="1"/>
          </p:cNvSpPr>
          <p:nvPr>
            <p:ph type="sldNum" sz="quarter" idx="12"/>
          </p:nvPr>
        </p:nvSpPr>
        <p:spPr/>
        <p:txBody>
          <a:bodyPr/>
          <a:lstStyle/>
          <a:p>
            <a:fld id="{6BE089AC-D410-4A92-84C0-CFBEB63A099B}" type="slidenum">
              <a:rPr lang="de-CH" smtClean="0"/>
              <a:t>21</a:t>
            </a:fld>
            <a:endParaRPr lang="de-CH"/>
          </a:p>
        </p:txBody>
      </p:sp>
      <p:sp>
        <p:nvSpPr>
          <p:cNvPr id="4" name="Rectangle 3"/>
          <p:cNvSpPr/>
          <p:nvPr/>
        </p:nvSpPr>
        <p:spPr>
          <a:xfrm>
            <a:off x="611560" y="1772816"/>
            <a:ext cx="7848872" cy="4524315"/>
          </a:xfrm>
          <a:prstGeom prst="rect">
            <a:avLst/>
          </a:prstGeom>
        </p:spPr>
        <p:txBody>
          <a:bodyPr wrap="square">
            <a:spAutoFit/>
          </a:bodyPr>
          <a:lstStyle/>
          <a:p>
            <a:r>
              <a:rPr lang="de-CH" sz="1600" b="1" dirty="0" smtClean="0"/>
              <a:t>First: </a:t>
            </a:r>
            <a:r>
              <a:rPr lang="de-CH" sz="1600" b="1" dirty="0" err="1"/>
              <a:t>it</a:t>
            </a:r>
            <a:r>
              <a:rPr lang="de-CH" sz="1600" b="1" dirty="0"/>
              <a:t> </a:t>
            </a:r>
            <a:r>
              <a:rPr lang="de-CH" sz="1600" b="1" dirty="0" err="1"/>
              <a:t>s</a:t>
            </a:r>
            <a:r>
              <a:rPr lang="de-CH" sz="1600" b="1" dirty="0" err="1" smtClean="0"/>
              <a:t>hould</a:t>
            </a:r>
            <a:r>
              <a:rPr lang="de-CH" sz="1600" b="1" dirty="0" smtClean="0"/>
              <a:t> </a:t>
            </a:r>
            <a:r>
              <a:rPr lang="de-CH" sz="1600" b="1" dirty="0" err="1"/>
              <a:t>become</a:t>
            </a:r>
            <a:r>
              <a:rPr lang="de-CH" sz="1600" b="1" dirty="0"/>
              <a:t> not </a:t>
            </a:r>
            <a:r>
              <a:rPr lang="de-CH" sz="1600" b="1" dirty="0" err="1"/>
              <a:t>only</a:t>
            </a:r>
            <a:r>
              <a:rPr lang="de-CH" sz="1600" b="1" dirty="0"/>
              <a:t> </a:t>
            </a:r>
            <a:r>
              <a:rPr lang="de-CH" sz="1600" b="1" dirty="0" err="1" smtClean="0"/>
              <a:t>Pivoting</a:t>
            </a:r>
            <a:r>
              <a:rPr lang="de-CH" sz="1600" b="1" dirty="0" smtClean="0"/>
              <a:t>, </a:t>
            </a:r>
            <a:r>
              <a:rPr lang="de-CH" sz="1600" b="1" dirty="0"/>
              <a:t>but </a:t>
            </a:r>
            <a:r>
              <a:rPr lang="de-CH" sz="1600" b="1" dirty="0" err="1"/>
              <a:t>Proactive</a:t>
            </a:r>
            <a:r>
              <a:rPr lang="de-CH" sz="1600" b="1" dirty="0"/>
              <a:t>- </a:t>
            </a:r>
            <a:r>
              <a:rPr lang="de-CH" sz="1600" b="1" dirty="0" err="1"/>
              <a:t>Pivoting</a:t>
            </a:r>
            <a:r>
              <a:rPr lang="de-CH" sz="1600" b="1" dirty="0" smtClean="0"/>
              <a:t>.</a:t>
            </a:r>
            <a:br>
              <a:rPr lang="de-CH" sz="1600" b="1" dirty="0" smtClean="0"/>
            </a:br>
            <a:endParaRPr lang="de-CH" sz="1600" b="1" dirty="0"/>
          </a:p>
          <a:p>
            <a:r>
              <a:rPr lang="de-CH" sz="1600" dirty="0"/>
              <a:t> </a:t>
            </a:r>
          </a:p>
          <a:p>
            <a:pPr marL="285750" indent="-285750">
              <a:buFont typeface="Wingdings" panose="05000000000000000000" pitchFamily="2" charset="2"/>
              <a:buChar char="v"/>
            </a:pPr>
            <a:r>
              <a:rPr lang="de-CH" sz="1600" u="sng" dirty="0" err="1" smtClean="0"/>
              <a:t>Proactive</a:t>
            </a:r>
            <a:r>
              <a:rPr lang="de-CH" sz="1600" u="sng" dirty="0" smtClean="0"/>
              <a:t> </a:t>
            </a:r>
            <a:r>
              <a:rPr lang="de-CH" sz="1600" u="sng" dirty="0" err="1"/>
              <a:t>Pivoting</a:t>
            </a:r>
            <a:r>
              <a:rPr lang="de-CH" sz="1600" u="sng" dirty="0"/>
              <a:t> </a:t>
            </a:r>
            <a:r>
              <a:rPr lang="de-CH" sz="1600" u="sng" dirty="0" err="1" smtClean="0"/>
              <a:t>Equation</a:t>
            </a:r>
            <a:r>
              <a:rPr lang="de-CH" sz="1600" dirty="0"/>
              <a:t>=</a:t>
            </a:r>
            <a:r>
              <a:rPr lang="de-CH" sz="1600" dirty="0" smtClean="0"/>
              <a:t> </a:t>
            </a:r>
            <a:r>
              <a:rPr lang="de-CH" sz="1600" dirty="0"/>
              <a:t>Strategic Relations+ </a:t>
            </a:r>
            <a:r>
              <a:rPr lang="de-CH" sz="1600" dirty="0" err="1"/>
              <a:t>Stable</a:t>
            </a:r>
            <a:r>
              <a:rPr lang="de-CH" sz="1600" dirty="0"/>
              <a:t> Society+ Strong Economy+ Strong </a:t>
            </a:r>
            <a:r>
              <a:rPr lang="de-CH" sz="1600" dirty="0" err="1"/>
              <a:t>Army</a:t>
            </a:r>
            <a:r>
              <a:rPr lang="de-CH" sz="1600" dirty="0"/>
              <a:t>.+ Moderate </a:t>
            </a:r>
            <a:r>
              <a:rPr lang="de-CH" sz="1600" dirty="0" err="1"/>
              <a:t>Ideology</a:t>
            </a:r>
            <a:r>
              <a:rPr lang="de-CH" sz="1600" dirty="0" smtClean="0"/>
              <a:t>.</a:t>
            </a:r>
            <a:br>
              <a:rPr lang="de-CH" sz="1600" dirty="0" smtClean="0"/>
            </a:br>
            <a:r>
              <a:rPr lang="de-CH" sz="1600" dirty="0" smtClean="0"/>
              <a:t/>
            </a:r>
            <a:br>
              <a:rPr lang="de-CH" sz="1600" dirty="0" smtClean="0"/>
            </a:br>
            <a:endParaRPr lang="de-CH" sz="1600" dirty="0"/>
          </a:p>
          <a:p>
            <a:pPr marL="285750" lvl="0" indent="-285750">
              <a:buFont typeface="Arial" panose="020B0604020202020204" pitchFamily="34" charset="0"/>
              <a:buChar char="•"/>
            </a:pPr>
            <a:r>
              <a:rPr lang="de-CH" sz="1600" dirty="0"/>
              <a:t>The </a:t>
            </a:r>
            <a:r>
              <a:rPr lang="de-CH" sz="1600" dirty="0" err="1"/>
              <a:t>most</a:t>
            </a:r>
            <a:r>
              <a:rPr lang="de-CH" sz="1600" dirty="0"/>
              <a:t> essential </a:t>
            </a:r>
            <a:r>
              <a:rPr lang="de-CH" sz="1600" dirty="0" err="1"/>
              <a:t>first</a:t>
            </a:r>
            <a:r>
              <a:rPr lang="de-CH" sz="1600" dirty="0"/>
              <a:t> </a:t>
            </a:r>
            <a:r>
              <a:rPr lang="de-CH" sz="1600" dirty="0" err="1"/>
              <a:t>step</a:t>
            </a:r>
            <a:r>
              <a:rPr lang="de-CH" sz="1600" dirty="0"/>
              <a:t> in </a:t>
            </a:r>
            <a:r>
              <a:rPr lang="de-CH" sz="1600" dirty="0" err="1"/>
              <a:t>the</a:t>
            </a:r>
            <a:r>
              <a:rPr lang="de-CH" sz="1600" dirty="0"/>
              <a:t> </a:t>
            </a:r>
            <a:r>
              <a:rPr lang="de-CH" sz="1600" dirty="0" err="1"/>
              <a:t>implementation</a:t>
            </a:r>
            <a:r>
              <a:rPr lang="de-CH" sz="1600" dirty="0"/>
              <a:t> </a:t>
            </a:r>
            <a:r>
              <a:rPr lang="de-CH" sz="1600" dirty="0" err="1"/>
              <a:t>of</a:t>
            </a:r>
            <a:r>
              <a:rPr lang="de-CH" sz="1600" dirty="0"/>
              <a:t> such </a:t>
            </a:r>
            <a:r>
              <a:rPr lang="de-CH" sz="1600" dirty="0" err="1"/>
              <a:t>Proactive</a:t>
            </a:r>
            <a:r>
              <a:rPr lang="de-CH" sz="1600" dirty="0"/>
              <a:t> </a:t>
            </a:r>
            <a:r>
              <a:rPr lang="de-CH" sz="1600" dirty="0" err="1" smtClean="0"/>
              <a:t>Pivoting</a:t>
            </a:r>
            <a:r>
              <a:rPr lang="de-CH" sz="1600" dirty="0" smtClean="0"/>
              <a:t> </a:t>
            </a:r>
            <a:r>
              <a:rPr lang="de-CH" sz="1600" dirty="0" err="1" smtClean="0"/>
              <a:t>equation</a:t>
            </a:r>
            <a:r>
              <a:rPr lang="de-CH" sz="1600" dirty="0" smtClean="0"/>
              <a:t> </a:t>
            </a:r>
            <a:r>
              <a:rPr lang="de-CH" sz="1600" dirty="0" err="1"/>
              <a:t>should</a:t>
            </a:r>
            <a:r>
              <a:rPr lang="de-CH" sz="1600" dirty="0"/>
              <a:t> </a:t>
            </a:r>
            <a:r>
              <a:rPr lang="de-CH" sz="1600" dirty="0" err="1"/>
              <a:t>aim</a:t>
            </a:r>
            <a:r>
              <a:rPr lang="de-CH" sz="1600" dirty="0"/>
              <a:t> </a:t>
            </a:r>
            <a:r>
              <a:rPr lang="de-CH" sz="1600" dirty="0" err="1"/>
              <a:t>towards</a:t>
            </a:r>
            <a:r>
              <a:rPr lang="de-CH" sz="1600" dirty="0"/>
              <a:t> </a:t>
            </a:r>
            <a:r>
              <a:rPr lang="de-CH" sz="1600" dirty="0" err="1"/>
              <a:t>revival</a:t>
            </a:r>
            <a:r>
              <a:rPr lang="de-CH" sz="1600" dirty="0"/>
              <a:t> </a:t>
            </a:r>
            <a:r>
              <a:rPr lang="de-CH" sz="1600" dirty="0" err="1"/>
              <a:t>of</a:t>
            </a:r>
            <a:r>
              <a:rPr lang="de-CH" sz="1600" dirty="0"/>
              <a:t> Egyptian </a:t>
            </a:r>
            <a:r>
              <a:rPr lang="de-CH" sz="1600" dirty="0" err="1"/>
              <a:t>Nationalism</a:t>
            </a:r>
            <a:r>
              <a:rPr lang="de-CH" sz="1600" dirty="0"/>
              <a:t> </a:t>
            </a:r>
            <a:r>
              <a:rPr lang="de-CH" sz="1600" dirty="0" err="1"/>
              <a:t>to</a:t>
            </a:r>
            <a:r>
              <a:rPr lang="de-CH" sz="1600" dirty="0"/>
              <a:t> </a:t>
            </a:r>
            <a:r>
              <a:rPr lang="de-CH" sz="1600" dirty="0" err="1"/>
              <a:t>the</a:t>
            </a:r>
            <a:r>
              <a:rPr lang="de-CH" sz="1600" dirty="0"/>
              <a:t> </a:t>
            </a:r>
            <a:r>
              <a:rPr lang="de-CH" sz="1600" dirty="0" err="1"/>
              <a:t>boiling</a:t>
            </a:r>
            <a:r>
              <a:rPr lang="de-CH" sz="1600" dirty="0"/>
              <a:t> </a:t>
            </a:r>
            <a:r>
              <a:rPr lang="de-CH" sz="1600" dirty="0" err="1"/>
              <a:t>point</a:t>
            </a:r>
            <a:r>
              <a:rPr lang="de-CH" sz="1600" dirty="0"/>
              <a:t>. In </a:t>
            </a:r>
            <a:r>
              <a:rPr lang="de-CH" sz="1600" dirty="0" err="1"/>
              <a:t>few</a:t>
            </a:r>
            <a:r>
              <a:rPr lang="de-CH" sz="1600" dirty="0"/>
              <a:t> </a:t>
            </a:r>
            <a:r>
              <a:rPr lang="de-CH" sz="1600" dirty="0" err="1"/>
              <a:t>words</a:t>
            </a:r>
            <a:r>
              <a:rPr lang="de-CH" sz="1600" dirty="0"/>
              <a:t>, Egypt </a:t>
            </a:r>
            <a:r>
              <a:rPr lang="de-CH" sz="1600" dirty="0" err="1"/>
              <a:t>needs</a:t>
            </a:r>
            <a:r>
              <a:rPr lang="de-CH" sz="1600" dirty="0"/>
              <a:t> </a:t>
            </a:r>
            <a:r>
              <a:rPr lang="de-CH" sz="1600" dirty="0" err="1"/>
              <a:t>to</a:t>
            </a:r>
            <a:r>
              <a:rPr lang="de-CH" sz="1600" dirty="0"/>
              <a:t> </a:t>
            </a:r>
            <a:r>
              <a:rPr lang="de-CH" sz="1600" dirty="0" err="1"/>
              <a:t>return</a:t>
            </a:r>
            <a:r>
              <a:rPr lang="de-CH" sz="1600" dirty="0"/>
              <a:t> </a:t>
            </a:r>
            <a:r>
              <a:rPr lang="de-CH" sz="1600" dirty="0" err="1"/>
              <a:t>to</a:t>
            </a:r>
            <a:r>
              <a:rPr lang="de-CH" sz="1600" dirty="0"/>
              <a:t> </a:t>
            </a:r>
            <a:r>
              <a:rPr lang="de-CH" sz="1600" dirty="0" err="1"/>
              <a:t>the</a:t>
            </a:r>
            <a:r>
              <a:rPr lang="de-CH" sz="1600" dirty="0"/>
              <a:t> “golden </a:t>
            </a:r>
            <a:r>
              <a:rPr lang="de-CH" sz="1600" dirty="0" err="1"/>
              <a:t>age</a:t>
            </a:r>
            <a:r>
              <a:rPr lang="de-CH" sz="1600" dirty="0"/>
              <a:t>”; a </a:t>
            </a:r>
            <a:r>
              <a:rPr lang="de-CH" sz="1600" dirty="0" err="1"/>
              <a:t>return</a:t>
            </a:r>
            <a:r>
              <a:rPr lang="de-CH" sz="1600" dirty="0"/>
              <a:t> </a:t>
            </a:r>
            <a:r>
              <a:rPr lang="de-CH" sz="1600" dirty="0" err="1"/>
              <a:t>to</a:t>
            </a:r>
            <a:r>
              <a:rPr lang="de-CH" sz="1600" dirty="0"/>
              <a:t> </a:t>
            </a:r>
            <a:r>
              <a:rPr lang="de-CH" sz="1600" dirty="0" err="1"/>
              <a:t>the</a:t>
            </a:r>
            <a:r>
              <a:rPr lang="de-CH" sz="1600" dirty="0"/>
              <a:t> </a:t>
            </a:r>
            <a:r>
              <a:rPr lang="de-CH" sz="1600" dirty="0" err="1"/>
              <a:t>fever</a:t>
            </a:r>
            <a:r>
              <a:rPr lang="de-CH" sz="1600" dirty="0"/>
              <a:t> </a:t>
            </a:r>
            <a:r>
              <a:rPr lang="de-CH" sz="1600" dirty="0" err="1"/>
              <a:t>and</a:t>
            </a:r>
            <a:r>
              <a:rPr lang="de-CH" sz="1600" dirty="0"/>
              <a:t> </a:t>
            </a:r>
            <a:r>
              <a:rPr lang="de-CH" sz="1600" dirty="0" err="1"/>
              <a:t>zeal</a:t>
            </a:r>
            <a:r>
              <a:rPr lang="de-CH" sz="1600" dirty="0"/>
              <a:t> </a:t>
            </a:r>
            <a:r>
              <a:rPr lang="de-CH" sz="1600" dirty="0" err="1"/>
              <a:t>of</a:t>
            </a:r>
            <a:r>
              <a:rPr lang="de-CH" sz="1600" dirty="0"/>
              <a:t> </a:t>
            </a:r>
            <a:r>
              <a:rPr lang="de-CH" sz="1600" dirty="0" err="1"/>
              <a:t>Egypt’s</a:t>
            </a:r>
            <a:r>
              <a:rPr lang="de-CH" sz="1600" dirty="0"/>
              <a:t> 1919 Revolution, </a:t>
            </a:r>
            <a:r>
              <a:rPr lang="de-CH" sz="1600" dirty="0" err="1"/>
              <a:t>which</a:t>
            </a:r>
            <a:r>
              <a:rPr lang="de-CH" sz="1600" dirty="0"/>
              <a:t> was </a:t>
            </a:r>
            <a:r>
              <a:rPr lang="de-CH" sz="1600" dirty="0" err="1"/>
              <a:t>Nationalistic</a:t>
            </a:r>
            <a:r>
              <a:rPr lang="de-CH" sz="1600" dirty="0"/>
              <a:t> in </a:t>
            </a:r>
            <a:r>
              <a:rPr lang="de-CH" sz="1600" dirty="0" err="1"/>
              <a:t>every</a:t>
            </a:r>
            <a:r>
              <a:rPr lang="de-CH" sz="1600" dirty="0"/>
              <a:t> </a:t>
            </a:r>
            <a:r>
              <a:rPr lang="de-CH" sz="1600" dirty="0" err="1"/>
              <a:t>single</a:t>
            </a:r>
            <a:r>
              <a:rPr lang="de-CH" sz="1600" dirty="0"/>
              <a:t> </a:t>
            </a:r>
            <a:r>
              <a:rPr lang="de-CH" sz="1600" dirty="0" err="1" smtClean="0"/>
              <a:t>detail</a:t>
            </a:r>
            <a:r>
              <a:rPr lang="de-CH" sz="1600" dirty="0" smtClean="0"/>
              <a:t>.</a:t>
            </a:r>
            <a:br>
              <a:rPr lang="de-CH" sz="1600" dirty="0" smtClean="0"/>
            </a:br>
            <a:endParaRPr lang="de-CH" sz="1600" dirty="0" smtClean="0"/>
          </a:p>
          <a:p>
            <a:pPr marL="285750" lvl="0" indent="-285750">
              <a:buFont typeface="Arial" panose="020B0604020202020204" pitchFamily="34" charset="0"/>
              <a:buChar char="•"/>
            </a:pPr>
            <a:r>
              <a:rPr lang="de-CH" sz="1600" dirty="0" smtClean="0"/>
              <a:t>This </a:t>
            </a:r>
            <a:r>
              <a:rPr lang="de-CH" sz="1600" dirty="0" err="1"/>
              <a:t>can</a:t>
            </a:r>
            <a:r>
              <a:rPr lang="de-CH" sz="1600" dirty="0"/>
              <a:t> </a:t>
            </a:r>
            <a:r>
              <a:rPr lang="de-CH" sz="1600" dirty="0" err="1"/>
              <a:t>be</a:t>
            </a:r>
            <a:r>
              <a:rPr lang="de-CH" sz="1600" dirty="0"/>
              <a:t> </a:t>
            </a:r>
            <a:r>
              <a:rPr lang="de-CH" sz="1600" dirty="0" err="1"/>
              <a:t>achieved</a:t>
            </a:r>
            <a:r>
              <a:rPr lang="de-CH" sz="1600" dirty="0"/>
              <a:t> </a:t>
            </a:r>
            <a:r>
              <a:rPr lang="de-CH" sz="1600" dirty="0" err="1"/>
              <a:t>by</a:t>
            </a:r>
            <a:r>
              <a:rPr lang="de-CH" sz="1600" dirty="0"/>
              <a:t> “</a:t>
            </a:r>
            <a:r>
              <a:rPr lang="de-CH" sz="1600" dirty="0" err="1"/>
              <a:t>Populism</a:t>
            </a:r>
            <a:r>
              <a:rPr lang="de-CH" sz="1600" dirty="0"/>
              <a:t>”. </a:t>
            </a:r>
            <a:r>
              <a:rPr lang="de-CH" sz="1600" dirty="0" err="1"/>
              <a:t>That</a:t>
            </a:r>
            <a:r>
              <a:rPr lang="de-CH" sz="1600" dirty="0"/>
              <a:t> </a:t>
            </a:r>
            <a:r>
              <a:rPr lang="de-CH" sz="1600" dirty="0" err="1"/>
              <a:t>is</a:t>
            </a:r>
            <a:r>
              <a:rPr lang="de-CH" sz="1600" dirty="0"/>
              <a:t> </a:t>
            </a:r>
            <a:r>
              <a:rPr lang="de-CH" sz="1600" dirty="0" err="1"/>
              <a:t>by</a:t>
            </a:r>
            <a:r>
              <a:rPr lang="de-CH" sz="1600" dirty="0"/>
              <a:t> “</a:t>
            </a:r>
            <a:r>
              <a:rPr lang="de-CH" sz="1600" dirty="0" err="1"/>
              <a:t>direct</a:t>
            </a:r>
            <a:r>
              <a:rPr lang="de-CH" sz="1600" dirty="0"/>
              <a:t> </a:t>
            </a:r>
            <a:r>
              <a:rPr lang="de-CH" sz="1600" dirty="0" err="1"/>
              <a:t>appeal</a:t>
            </a:r>
            <a:r>
              <a:rPr lang="de-CH" sz="1600" dirty="0"/>
              <a:t> </a:t>
            </a:r>
            <a:r>
              <a:rPr lang="de-CH" sz="1600" dirty="0" err="1"/>
              <a:t>to</a:t>
            </a:r>
            <a:r>
              <a:rPr lang="de-CH" sz="1600" dirty="0"/>
              <a:t> </a:t>
            </a:r>
            <a:r>
              <a:rPr lang="de-CH" sz="1600" dirty="0" err="1"/>
              <a:t>the</a:t>
            </a:r>
            <a:r>
              <a:rPr lang="de-CH" sz="1600" dirty="0"/>
              <a:t> </a:t>
            </a:r>
            <a:r>
              <a:rPr lang="de-CH" sz="1600" dirty="0" err="1"/>
              <a:t>people</a:t>
            </a:r>
            <a:r>
              <a:rPr lang="de-CH" sz="1600" dirty="0"/>
              <a:t>, , </a:t>
            </a:r>
            <a:r>
              <a:rPr lang="de-CH" sz="1600" dirty="0" err="1"/>
              <a:t>to</a:t>
            </a:r>
            <a:r>
              <a:rPr lang="de-CH" sz="1600" dirty="0"/>
              <a:t> </a:t>
            </a:r>
            <a:r>
              <a:rPr lang="de-CH" sz="1600" dirty="0" err="1"/>
              <a:t>their</a:t>
            </a:r>
            <a:r>
              <a:rPr lang="de-CH" sz="1600" dirty="0"/>
              <a:t> </a:t>
            </a:r>
            <a:r>
              <a:rPr lang="de-CH" sz="1600" dirty="0" err="1"/>
              <a:t>acquisitive</a:t>
            </a:r>
            <a:r>
              <a:rPr lang="de-CH" sz="1600" dirty="0"/>
              <a:t> </a:t>
            </a:r>
            <a:r>
              <a:rPr lang="de-CH" sz="1600" dirty="0" err="1"/>
              <a:t>and</a:t>
            </a:r>
            <a:r>
              <a:rPr lang="de-CH" sz="1600" dirty="0"/>
              <a:t> </a:t>
            </a:r>
            <a:r>
              <a:rPr lang="de-CH" sz="1600" dirty="0" err="1"/>
              <a:t>patriotic</a:t>
            </a:r>
            <a:r>
              <a:rPr lang="de-CH" sz="1600" dirty="0"/>
              <a:t> </a:t>
            </a:r>
            <a:r>
              <a:rPr lang="de-CH" sz="1600" dirty="0" err="1"/>
              <a:t>instincts</a:t>
            </a:r>
            <a:r>
              <a:rPr lang="de-CH" sz="1600" dirty="0"/>
              <a:t> </a:t>
            </a:r>
            <a:r>
              <a:rPr lang="de-CH" sz="1600" dirty="0" err="1"/>
              <a:t>over</a:t>
            </a:r>
            <a:r>
              <a:rPr lang="de-CH" sz="1600" dirty="0"/>
              <a:t> </a:t>
            </a:r>
            <a:r>
              <a:rPr lang="de-CH" sz="1600" dirty="0" err="1"/>
              <a:t>the</a:t>
            </a:r>
            <a:r>
              <a:rPr lang="de-CH" sz="1600" dirty="0"/>
              <a:t> </a:t>
            </a:r>
            <a:r>
              <a:rPr lang="de-CH" sz="1600" dirty="0" err="1"/>
              <a:t>heads</a:t>
            </a:r>
            <a:r>
              <a:rPr lang="de-CH" sz="1600" dirty="0"/>
              <a:t> </a:t>
            </a:r>
            <a:r>
              <a:rPr lang="de-CH" sz="1600" dirty="0" err="1"/>
              <a:t>of</a:t>
            </a:r>
            <a:r>
              <a:rPr lang="de-CH" sz="1600" dirty="0"/>
              <a:t> </a:t>
            </a:r>
            <a:r>
              <a:rPr lang="de-CH" sz="1600" dirty="0" err="1"/>
              <a:t>those</a:t>
            </a:r>
            <a:r>
              <a:rPr lang="de-CH" sz="1600" dirty="0"/>
              <a:t> </a:t>
            </a:r>
            <a:r>
              <a:rPr lang="de-CH" sz="1600" dirty="0" err="1"/>
              <a:t>who</a:t>
            </a:r>
            <a:r>
              <a:rPr lang="de-CH" sz="1600" dirty="0"/>
              <a:t> </a:t>
            </a:r>
            <a:r>
              <a:rPr lang="de-CH" sz="1600" dirty="0" err="1"/>
              <a:t>are</a:t>
            </a:r>
            <a:r>
              <a:rPr lang="de-CH" sz="1600" dirty="0"/>
              <a:t> </a:t>
            </a:r>
            <a:r>
              <a:rPr lang="de-CH" sz="1600" dirty="0" err="1"/>
              <a:t>jealous</a:t>
            </a:r>
            <a:r>
              <a:rPr lang="de-CH" sz="1600" dirty="0"/>
              <a:t> </a:t>
            </a:r>
            <a:r>
              <a:rPr lang="de-CH" sz="1600" dirty="0" err="1"/>
              <a:t>of</a:t>
            </a:r>
            <a:r>
              <a:rPr lang="de-CH" sz="1600" dirty="0"/>
              <a:t> Great Egypt </a:t>
            </a:r>
            <a:r>
              <a:rPr lang="de-CH" sz="1600" dirty="0" err="1"/>
              <a:t>and</a:t>
            </a:r>
            <a:r>
              <a:rPr lang="de-CH" sz="1600" dirty="0"/>
              <a:t> </a:t>
            </a:r>
            <a:r>
              <a:rPr lang="de-CH" sz="1600" dirty="0" err="1"/>
              <a:t>continue</a:t>
            </a:r>
            <a:r>
              <a:rPr lang="de-CH" sz="1600" dirty="0"/>
              <a:t> </a:t>
            </a:r>
            <a:r>
              <a:rPr lang="de-CH" sz="1600" dirty="0" err="1"/>
              <a:t>to</a:t>
            </a:r>
            <a:r>
              <a:rPr lang="de-CH" sz="1600" dirty="0"/>
              <a:t> </a:t>
            </a:r>
            <a:r>
              <a:rPr lang="de-CH" sz="1600" dirty="0" err="1"/>
              <a:t>spread</a:t>
            </a:r>
            <a:r>
              <a:rPr lang="de-CH" sz="1600" dirty="0"/>
              <a:t> </a:t>
            </a:r>
            <a:r>
              <a:rPr lang="de-CH" sz="1600" dirty="0" err="1"/>
              <a:t>grim</a:t>
            </a:r>
            <a:r>
              <a:rPr lang="de-CH" sz="1600" dirty="0"/>
              <a:t> </a:t>
            </a:r>
            <a:r>
              <a:rPr lang="de-CH" sz="1600" dirty="0" err="1"/>
              <a:t>and</a:t>
            </a:r>
            <a:r>
              <a:rPr lang="de-CH" sz="1600" dirty="0"/>
              <a:t> </a:t>
            </a:r>
            <a:r>
              <a:rPr lang="de-CH" sz="1600" dirty="0" err="1"/>
              <a:t>false</a:t>
            </a:r>
            <a:r>
              <a:rPr lang="de-CH" sz="1600" dirty="0"/>
              <a:t> </a:t>
            </a:r>
            <a:r>
              <a:rPr lang="de-CH" sz="1600" dirty="0" err="1" smtClean="0"/>
              <a:t>fictions</a:t>
            </a:r>
            <a:r>
              <a:rPr lang="de-CH" sz="1600" dirty="0" smtClean="0"/>
              <a:t>”</a:t>
            </a:r>
            <a:br>
              <a:rPr lang="de-CH" sz="1600" dirty="0" smtClean="0"/>
            </a:br>
            <a:endParaRPr lang="de-CH" sz="1600" dirty="0" smtClean="0"/>
          </a:p>
          <a:p>
            <a:pPr marL="285750" lvl="0" indent="-285750">
              <a:buFont typeface="Arial" panose="020B0604020202020204" pitchFamily="34" charset="0"/>
              <a:buChar char="•"/>
            </a:pPr>
            <a:r>
              <a:rPr lang="de-CH" sz="1600" dirty="0" smtClean="0"/>
              <a:t>But</a:t>
            </a:r>
            <a:r>
              <a:rPr lang="de-CH" sz="1600" dirty="0"/>
              <a:t>, all </a:t>
            </a:r>
            <a:r>
              <a:rPr lang="de-CH" sz="1600" dirty="0" err="1"/>
              <a:t>this</a:t>
            </a:r>
            <a:r>
              <a:rPr lang="de-CH" sz="1600" dirty="0"/>
              <a:t> must </a:t>
            </a:r>
            <a:r>
              <a:rPr lang="de-CH" sz="1600" dirty="0" err="1"/>
              <a:t>be</a:t>
            </a:r>
            <a:r>
              <a:rPr lang="de-CH" sz="1600" dirty="0"/>
              <a:t> </a:t>
            </a:r>
            <a:r>
              <a:rPr lang="de-CH" sz="1600" dirty="0" err="1"/>
              <a:t>achieved</a:t>
            </a:r>
            <a:r>
              <a:rPr lang="de-CH" sz="1600" dirty="0"/>
              <a:t> </a:t>
            </a:r>
            <a:r>
              <a:rPr lang="de-CH" sz="1600" dirty="0" err="1"/>
              <a:t>calmly</a:t>
            </a:r>
            <a:r>
              <a:rPr lang="de-CH" sz="1600" dirty="0"/>
              <a:t>, </a:t>
            </a:r>
            <a:r>
              <a:rPr lang="de-CH" sz="1600" dirty="0" err="1"/>
              <a:t>orderly</a:t>
            </a:r>
            <a:r>
              <a:rPr lang="de-CH" sz="1600" dirty="0"/>
              <a:t>, </a:t>
            </a:r>
            <a:r>
              <a:rPr lang="de-CH" sz="1600" dirty="0" err="1"/>
              <a:t>and</a:t>
            </a:r>
            <a:r>
              <a:rPr lang="de-CH" sz="1600" dirty="0"/>
              <a:t> </a:t>
            </a:r>
            <a:r>
              <a:rPr lang="de-CH" sz="1600" dirty="0" err="1"/>
              <a:t>most</a:t>
            </a:r>
            <a:r>
              <a:rPr lang="de-CH" sz="1600" dirty="0"/>
              <a:t> </a:t>
            </a:r>
            <a:r>
              <a:rPr lang="de-CH" sz="1600" dirty="0" err="1"/>
              <a:t>importantly</a:t>
            </a:r>
            <a:r>
              <a:rPr lang="de-CH" sz="1600" dirty="0"/>
              <a:t>, </a:t>
            </a:r>
            <a:r>
              <a:rPr lang="de-CH" sz="1600" dirty="0" err="1"/>
              <a:t>peacefully</a:t>
            </a:r>
            <a:r>
              <a:rPr lang="de-CH" sz="1600" dirty="0"/>
              <a:t>.</a:t>
            </a:r>
          </a:p>
        </p:txBody>
      </p:sp>
    </p:spTree>
    <p:extLst>
      <p:ext uri="{BB962C8B-B14F-4D97-AF65-F5344CB8AC3E}">
        <p14:creationId xmlns:p14="http://schemas.microsoft.com/office/powerpoint/2010/main" val="47526851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sz="2200" b="1" u="sng" dirty="0" err="1">
                <a:solidFill>
                  <a:schemeClr val="tx1">
                    <a:lumMod val="95000"/>
                    <a:lumOff val="5000"/>
                  </a:schemeClr>
                </a:solidFill>
              </a:rPr>
              <a:t>Is</a:t>
            </a:r>
            <a:r>
              <a:rPr lang="de-CH" sz="2200" b="1" u="sng" dirty="0">
                <a:solidFill>
                  <a:schemeClr val="tx1">
                    <a:lumMod val="95000"/>
                    <a:lumOff val="5000"/>
                  </a:schemeClr>
                </a:solidFill>
              </a:rPr>
              <a:t> </a:t>
            </a:r>
            <a:r>
              <a:rPr lang="de-CH" sz="2200" b="1" u="sng" dirty="0" err="1">
                <a:solidFill>
                  <a:schemeClr val="tx1">
                    <a:lumMod val="95000"/>
                    <a:lumOff val="5000"/>
                  </a:schemeClr>
                </a:solidFill>
              </a:rPr>
              <a:t>it</a:t>
            </a:r>
            <a:r>
              <a:rPr lang="de-CH" sz="2200" b="1" u="sng" dirty="0">
                <a:solidFill>
                  <a:schemeClr val="tx1">
                    <a:lumMod val="95000"/>
                    <a:lumOff val="5000"/>
                  </a:schemeClr>
                </a:solidFill>
              </a:rPr>
              <a:t> </a:t>
            </a:r>
            <a:r>
              <a:rPr lang="de-CH" sz="2200" b="1" u="sng" dirty="0" err="1">
                <a:solidFill>
                  <a:schemeClr val="tx1">
                    <a:lumMod val="95000"/>
                    <a:lumOff val="5000"/>
                  </a:schemeClr>
                </a:solidFill>
              </a:rPr>
              <a:t>possible</a:t>
            </a:r>
            <a:r>
              <a:rPr lang="de-CH" sz="2200" b="1" u="sng" dirty="0">
                <a:solidFill>
                  <a:schemeClr val="tx1">
                    <a:lumMod val="95000"/>
                    <a:lumOff val="5000"/>
                  </a:schemeClr>
                </a:solidFill>
              </a:rPr>
              <a:t> </a:t>
            </a:r>
            <a:r>
              <a:rPr lang="de-CH" sz="2200" b="1" u="sng" dirty="0" err="1">
                <a:solidFill>
                  <a:schemeClr val="tx1">
                    <a:lumMod val="95000"/>
                    <a:lumOff val="5000"/>
                  </a:schemeClr>
                </a:solidFill>
              </a:rPr>
              <a:t>for</a:t>
            </a:r>
            <a:r>
              <a:rPr lang="de-CH" sz="2200" b="1" u="sng" dirty="0">
                <a:solidFill>
                  <a:schemeClr val="tx1">
                    <a:lumMod val="95000"/>
                    <a:lumOff val="5000"/>
                  </a:schemeClr>
                </a:solidFill>
              </a:rPr>
              <a:t> Egypt </a:t>
            </a:r>
            <a:r>
              <a:rPr lang="de-CH" sz="2200" b="1" u="sng" dirty="0" err="1">
                <a:solidFill>
                  <a:schemeClr val="tx1">
                    <a:lumMod val="95000"/>
                    <a:lumOff val="5000"/>
                  </a:schemeClr>
                </a:solidFill>
              </a:rPr>
              <a:t>to</a:t>
            </a:r>
            <a:r>
              <a:rPr lang="de-CH" sz="2200" b="1" u="sng" dirty="0">
                <a:solidFill>
                  <a:schemeClr val="tx1">
                    <a:lumMod val="95000"/>
                    <a:lumOff val="5000"/>
                  </a:schemeClr>
                </a:solidFill>
              </a:rPr>
              <a:t> </a:t>
            </a:r>
            <a:r>
              <a:rPr lang="de-CH" sz="2200" b="1" u="sng" dirty="0" err="1">
                <a:solidFill>
                  <a:schemeClr val="tx1">
                    <a:lumMod val="95000"/>
                    <a:lumOff val="5000"/>
                  </a:schemeClr>
                </a:solidFill>
              </a:rPr>
              <a:t>become</a:t>
            </a:r>
            <a:r>
              <a:rPr lang="de-CH" sz="2200" b="1" u="sng" dirty="0">
                <a:solidFill>
                  <a:schemeClr val="tx1">
                    <a:lumMod val="95000"/>
                    <a:lumOff val="5000"/>
                  </a:schemeClr>
                </a:solidFill>
              </a:rPr>
              <a:t/>
            </a:r>
            <a:br>
              <a:rPr lang="de-CH" sz="2200" b="1" u="sng" dirty="0">
                <a:solidFill>
                  <a:schemeClr val="tx1">
                    <a:lumMod val="95000"/>
                    <a:lumOff val="5000"/>
                  </a:schemeClr>
                </a:solidFill>
              </a:rPr>
            </a:br>
            <a:r>
              <a:rPr lang="de-CH" sz="2200" b="1" u="sng" dirty="0">
                <a:solidFill>
                  <a:schemeClr val="tx1">
                    <a:lumMod val="95000"/>
                    <a:lumOff val="5000"/>
                  </a:schemeClr>
                </a:solidFill>
              </a:rPr>
              <a:t>A Great Power?</a:t>
            </a:r>
            <a:endParaRPr lang="de-CH" sz="2200" dirty="0"/>
          </a:p>
        </p:txBody>
      </p:sp>
      <p:sp>
        <p:nvSpPr>
          <p:cNvPr id="3" name="Slide Number Placeholder 2"/>
          <p:cNvSpPr>
            <a:spLocks noGrp="1"/>
          </p:cNvSpPr>
          <p:nvPr>
            <p:ph type="sldNum" sz="quarter" idx="12"/>
          </p:nvPr>
        </p:nvSpPr>
        <p:spPr/>
        <p:txBody>
          <a:bodyPr/>
          <a:lstStyle/>
          <a:p>
            <a:fld id="{6BE089AC-D410-4A92-84C0-CFBEB63A099B}" type="slidenum">
              <a:rPr lang="de-CH" smtClean="0"/>
              <a:t>22</a:t>
            </a:fld>
            <a:endParaRPr lang="de-CH"/>
          </a:p>
        </p:txBody>
      </p:sp>
      <p:sp>
        <p:nvSpPr>
          <p:cNvPr id="4" name="Rectangle 3"/>
          <p:cNvSpPr/>
          <p:nvPr/>
        </p:nvSpPr>
        <p:spPr>
          <a:xfrm>
            <a:off x="611560" y="2132856"/>
            <a:ext cx="7848872" cy="3816429"/>
          </a:xfrm>
          <a:prstGeom prst="rect">
            <a:avLst/>
          </a:prstGeom>
        </p:spPr>
        <p:txBody>
          <a:bodyPr wrap="square">
            <a:spAutoFit/>
          </a:bodyPr>
          <a:lstStyle/>
          <a:p>
            <a:r>
              <a:rPr lang="de-CH" sz="1600" b="1" dirty="0"/>
              <a:t>Second: </a:t>
            </a:r>
            <a:r>
              <a:rPr lang="de-CH" sz="1600" b="1" dirty="0" err="1"/>
              <a:t>With</a:t>
            </a:r>
            <a:r>
              <a:rPr lang="de-CH" sz="1600" b="1" dirty="0"/>
              <a:t> </a:t>
            </a:r>
            <a:r>
              <a:rPr lang="de-CH" sz="1600" b="1" dirty="0" err="1"/>
              <a:t>Proactive-Pivoting</a:t>
            </a:r>
            <a:r>
              <a:rPr lang="de-CH" sz="1600" b="1" dirty="0"/>
              <a:t>, </a:t>
            </a:r>
            <a:r>
              <a:rPr lang="de-CH" sz="1600" b="1" dirty="0" err="1"/>
              <a:t>becoming</a:t>
            </a:r>
            <a:r>
              <a:rPr lang="de-CH" sz="1600" b="1" dirty="0"/>
              <a:t> a Great Power </a:t>
            </a:r>
            <a:r>
              <a:rPr lang="de-CH" sz="1600" b="1" dirty="0" err="1"/>
              <a:t>is</a:t>
            </a:r>
            <a:r>
              <a:rPr lang="de-CH" sz="1600" b="1" dirty="0"/>
              <a:t> </a:t>
            </a:r>
            <a:r>
              <a:rPr lang="de-CH" sz="1600" b="1" dirty="0" err="1"/>
              <a:t>possible</a:t>
            </a:r>
            <a:r>
              <a:rPr lang="de-CH" sz="1600" b="1" dirty="0"/>
              <a:t>.</a:t>
            </a:r>
          </a:p>
          <a:p>
            <a:r>
              <a:rPr lang="de-CH" dirty="0"/>
              <a:t> </a:t>
            </a:r>
          </a:p>
          <a:p>
            <a:pPr marL="285750" indent="-285750">
              <a:buFont typeface="Wingdings" panose="05000000000000000000" pitchFamily="2" charset="2"/>
              <a:buChar char="v"/>
            </a:pPr>
            <a:r>
              <a:rPr lang="de-CH" sz="1600" dirty="0" err="1"/>
              <a:t>Then</a:t>
            </a:r>
            <a:r>
              <a:rPr lang="de-CH" sz="1600" dirty="0"/>
              <a:t> </a:t>
            </a:r>
            <a:r>
              <a:rPr lang="de-CH" sz="1600" dirty="0" err="1"/>
              <a:t>comes</a:t>
            </a:r>
            <a:r>
              <a:rPr lang="de-CH" sz="1600" dirty="0"/>
              <a:t> </a:t>
            </a:r>
            <a:r>
              <a:rPr lang="de-CH" sz="1600" dirty="0" err="1"/>
              <a:t>the</a:t>
            </a:r>
            <a:r>
              <a:rPr lang="de-CH" sz="1600" dirty="0"/>
              <a:t> </a:t>
            </a:r>
            <a:r>
              <a:rPr lang="de-CH" sz="1600" dirty="0" err="1"/>
              <a:t>question</a:t>
            </a:r>
            <a:r>
              <a:rPr lang="de-CH" sz="1600" dirty="0"/>
              <a:t> </a:t>
            </a:r>
            <a:r>
              <a:rPr lang="de-CH" sz="1600" dirty="0" err="1"/>
              <a:t>of</a:t>
            </a:r>
            <a:r>
              <a:rPr lang="de-CH" sz="1600" dirty="0"/>
              <a:t> Egypt </a:t>
            </a:r>
            <a:r>
              <a:rPr lang="de-CH" sz="1600" dirty="0" err="1"/>
              <a:t>rising</a:t>
            </a:r>
            <a:r>
              <a:rPr lang="de-CH" sz="1600" dirty="0"/>
              <a:t> </a:t>
            </a:r>
            <a:r>
              <a:rPr lang="de-CH" sz="1600" dirty="0" err="1"/>
              <a:t>from</a:t>
            </a:r>
            <a:r>
              <a:rPr lang="de-CH" sz="1600" dirty="0"/>
              <a:t> </a:t>
            </a:r>
            <a:r>
              <a:rPr lang="de-CH" sz="1600" dirty="0" err="1"/>
              <a:t>being</a:t>
            </a:r>
            <a:r>
              <a:rPr lang="de-CH" sz="1600" dirty="0"/>
              <a:t> “</a:t>
            </a:r>
            <a:r>
              <a:rPr lang="de-CH" sz="1600" dirty="0" err="1"/>
              <a:t>Pivotal</a:t>
            </a:r>
            <a:r>
              <a:rPr lang="de-CH" sz="1600" dirty="0"/>
              <a:t>/</a:t>
            </a:r>
            <a:r>
              <a:rPr lang="de-CH" sz="1600" dirty="0" err="1"/>
              <a:t>Pivoting</a:t>
            </a:r>
            <a:r>
              <a:rPr lang="de-CH" sz="1600" dirty="0"/>
              <a:t> “ </a:t>
            </a:r>
            <a:r>
              <a:rPr lang="de-CH" sz="1600" dirty="0" err="1"/>
              <a:t>to</a:t>
            </a:r>
            <a:r>
              <a:rPr lang="de-CH" sz="1600" dirty="0"/>
              <a:t> </a:t>
            </a:r>
            <a:r>
              <a:rPr lang="de-CH" sz="1600" dirty="0" err="1"/>
              <a:t>become</a:t>
            </a:r>
            <a:r>
              <a:rPr lang="de-CH" sz="1600" dirty="0"/>
              <a:t> “Great Power”. This </a:t>
            </a:r>
            <a:r>
              <a:rPr lang="de-CH" sz="1600" dirty="0" err="1"/>
              <a:t>is</a:t>
            </a:r>
            <a:r>
              <a:rPr lang="de-CH" sz="1600" dirty="0"/>
              <a:t> </a:t>
            </a:r>
            <a:r>
              <a:rPr lang="de-CH" sz="1600" dirty="0" err="1"/>
              <a:t>quite</a:t>
            </a:r>
            <a:r>
              <a:rPr lang="de-CH" sz="1600" dirty="0"/>
              <a:t> </a:t>
            </a:r>
            <a:r>
              <a:rPr lang="de-CH" sz="1600" dirty="0" err="1"/>
              <a:t>feasible</a:t>
            </a:r>
            <a:r>
              <a:rPr lang="de-CH" sz="1600" dirty="0"/>
              <a:t>. </a:t>
            </a:r>
            <a:r>
              <a:rPr lang="de-CH" sz="1600" dirty="0" smtClean="0"/>
              <a:t/>
            </a:r>
            <a:br>
              <a:rPr lang="de-CH" sz="1600" dirty="0" smtClean="0"/>
            </a:br>
            <a:endParaRPr lang="de-CH" sz="1600" dirty="0"/>
          </a:p>
          <a:p>
            <a:pPr marL="285750" lvl="0" indent="-285750">
              <a:buFont typeface="Arial" panose="020B0604020202020204" pitchFamily="34" charset="0"/>
              <a:buChar char="•"/>
            </a:pPr>
            <a:r>
              <a:rPr lang="de-CH" sz="1600" dirty="0"/>
              <a:t>Population-</a:t>
            </a:r>
            <a:r>
              <a:rPr lang="de-CH" sz="1600" dirty="0" err="1"/>
              <a:t>wise</a:t>
            </a:r>
            <a:r>
              <a:rPr lang="de-CH" sz="1600" dirty="0"/>
              <a:t>, Egypt </a:t>
            </a:r>
            <a:r>
              <a:rPr lang="de-CH" sz="1600" dirty="0" err="1"/>
              <a:t>compares</a:t>
            </a:r>
            <a:r>
              <a:rPr lang="de-CH" sz="1600" dirty="0"/>
              <a:t> </a:t>
            </a:r>
            <a:r>
              <a:rPr lang="de-CH" sz="1600" dirty="0" err="1"/>
              <a:t>well</a:t>
            </a:r>
            <a:r>
              <a:rPr lang="de-CH" sz="1600" dirty="0"/>
              <a:t> </a:t>
            </a:r>
            <a:r>
              <a:rPr lang="de-CH" sz="1600" dirty="0" err="1"/>
              <a:t>with</a:t>
            </a:r>
            <a:r>
              <a:rPr lang="de-CH" sz="1600" dirty="0"/>
              <a:t> Great </a:t>
            </a:r>
            <a:r>
              <a:rPr lang="de-CH" sz="1600" dirty="0" err="1"/>
              <a:t>Britain</a:t>
            </a:r>
            <a:r>
              <a:rPr lang="de-CH" sz="1600" dirty="0"/>
              <a:t>, France, </a:t>
            </a:r>
            <a:r>
              <a:rPr lang="de-CH" sz="1600" dirty="0" smtClean="0"/>
              <a:t>Germany</a:t>
            </a:r>
            <a:br>
              <a:rPr lang="de-CH" sz="1600" dirty="0" smtClean="0"/>
            </a:br>
            <a:endParaRPr lang="de-CH" sz="1600" dirty="0" smtClean="0"/>
          </a:p>
          <a:p>
            <a:pPr marL="285750" lvl="0" indent="-285750">
              <a:buFont typeface="Arial" panose="020B0604020202020204" pitchFamily="34" charset="0"/>
              <a:buChar char="•"/>
            </a:pPr>
            <a:r>
              <a:rPr lang="de-CH" sz="1600" dirty="0" smtClean="0"/>
              <a:t>Area-</a:t>
            </a:r>
            <a:r>
              <a:rPr lang="de-CH" sz="1600" dirty="0" err="1" smtClean="0"/>
              <a:t>wise</a:t>
            </a:r>
            <a:r>
              <a:rPr lang="de-CH" sz="1600" dirty="0"/>
              <a:t>, </a:t>
            </a:r>
            <a:r>
              <a:rPr lang="de-CH" sz="1600" dirty="0" err="1"/>
              <a:t>it</a:t>
            </a:r>
            <a:r>
              <a:rPr lang="de-CH" sz="1600" dirty="0"/>
              <a:t> </a:t>
            </a:r>
            <a:r>
              <a:rPr lang="de-CH" sz="1600" dirty="0" err="1"/>
              <a:t>compares</a:t>
            </a:r>
            <a:r>
              <a:rPr lang="de-CH" sz="1600" dirty="0"/>
              <a:t> </a:t>
            </a:r>
            <a:r>
              <a:rPr lang="de-CH" sz="1600" dirty="0" err="1"/>
              <a:t>with</a:t>
            </a:r>
            <a:r>
              <a:rPr lang="de-CH" sz="1600" dirty="0"/>
              <a:t> all </a:t>
            </a:r>
            <a:r>
              <a:rPr lang="de-CH" sz="1600" dirty="0" err="1"/>
              <a:t>the</a:t>
            </a:r>
            <a:r>
              <a:rPr lang="de-CH" sz="1600" dirty="0"/>
              <a:t> </a:t>
            </a:r>
            <a:r>
              <a:rPr lang="de-CH" sz="1600" dirty="0" err="1" smtClean="0"/>
              <a:t>above</a:t>
            </a:r>
            <a:r>
              <a:rPr lang="de-CH" sz="1600" dirty="0" smtClean="0"/>
              <a:t>,</a:t>
            </a:r>
            <a:br>
              <a:rPr lang="de-CH" sz="1600" dirty="0" smtClean="0"/>
            </a:br>
            <a:endParaRPr lang="de-CH" sz="1600" dirty="0" smtClean="0"/>
          </a:p>
          <a:p>
            <a:pPr marL="285750" lvl="0" indent="-285750">
              <a:buFont typeface="Arial" panose="020B0604020202020204" pitchFamily="34" charset="0"/>
              <a:buChar char="•"/>
            </a:pPr>
            <a:r>
              <a:rPr lang="de-CH" sz="1600" dirty="0" err="1" smtClean="0"/>
              <a:t>Geographically</a:t>
            </a:r>
            <a:r>
              <a:rPr lang="de-CH" sz="1600" dirty="0" smtClean="0"/>
              <a:t> – </a:t>
            </a:r>
            <a:r>
              <a:rPr lang="de-CH" sz="1600" dirty="0" err="1" smtClean="0"/>
              <a:t>unique</a:t>
            </a:r>
            <a:r>
              <a:rPr lang="de-CH" sz="1600" dirty="0" smtClean="0"/>
              <a:t/>
            </a:r>
            <a:br>
              <a:rPr lang="de-CH" sz="1600" dirty="0" smtClean="0"/>
            </a:br>
            <a:endParaRPr lang="de-CH" sz="1600" dirty="0"/>
          </a:p>
          <a:p>
            <a:pPr marL="285750" lvl="0" indent="-285750">
              <a:buFont typeface="Arial" panose="020B0604020202020204" pitchFamily="34" charset="0"/>
              <a:buChar char="•"/>
            </a:pPr>
            <a:r>
              <a:rPr lang="de-CH" sz="1600" dirty="0" smtClean="0"/>
              <a:t>Resources - </a:t>
            </a:r>
            <a:r>
              <a:rPr lang="de-CH" sz="1600" dirty="0" err="1" smtClean="0"/>
              <a:t>Ample</a:t>
            </a:r>
            <a:r>
              <a:rPr lang="de-CH" sz="1600" dirty="0" smtClean="0"/>
              <a:t> </a:t>
            </a:r>
            <a:r>
              <a:rPr lang="de-CH" sz="1600" dirty="0"/>
              <a:t>Resources </a:t>
            </a:r>
            <a:r>
              <a:rPr lang="de-CH" sz="1600" dirty="0" err="1"/>
              <a:t>of</a:t>
            </a:r>
            <a:r>
              <a:rPr lang="de-CH" sz="1600" dirty="0"/>
              <a:t> </a:t>
            </a:r>
            <a:r>
              <a:rPr lang="de-CH" sz="1600" dirty="0" err="1"/>
              <a:t>very</a:t>
            </a:r>
            <a:r>
              <a:rPr lang="de-CH" sz="1600" dirty="0"/>
              <a:t> </a:t>
            </a:r>
            <a:r>
              <a:rPr lang="de-CH" sz="1600" dirty="0" err="1"/>
              <a:t>valuable</a:t>
            </a:r>
            <a:r>
              <a:rPr lang="de-CH" sz="1600" dirty="0"/>
              <a:t> </a:t>
            </a:r>
            <a:r>
              <a:rPr lang="de-CH" sz="1600" dirty="0" err="1"/>
              <a:t>characteristics</a:t>
            </a:r>
            <a:r>
              <a:rPr lang="de-CH" sz="1600" dirty="0"/>
              <a:t>, </a:t>
            </a:r>
            <a:r>
              <a:rPr lang="de-CH" sz="1600" dirty="0" err="1"/>
              <a:t>t</a:t>
            </a:r>
            <a:r>
              <a:rPr lang="de-CH" sz="1600" dirty="0" err="1" smtClean="0"/>
              <a:t>ourism</a:t>
            </a:r>
            <a:r>
              <a:rPr lang="de-CH" sz="1600" dirty="0" smtClean="0"/>
              <a:t> </a:t>
            </a:r>
            <a:r>
              <a:rPr lang="de-CH" sz="1600" dirty="0" err="1"/>
              <a:t>for</a:t>
            </a:r>
            <a:r>
              <a:rPr lang="de-CH" sz="1600" dirty="0"/>
              <a:t> </a:t>
            </a:r>
            <a:r>
              <a:rPr lang="de-CH" sz="1600" dirty="0" err="1" smtClean="0"/>
              <a:t>example</a:t>
            </a:r>
            <a:r>
              <a:rPr lang="de-CH" sz="1600" dirty="0" smtClean="0"/>
              <a:t>,</a:t>
            </a:r>
            <a:br>
              <a:rPr lang="de-CH" sz="1600" dirty="0" smtClean="0"/>
            </a:br>
            <a:endParaRPr lang="de-CH" sz="1600" dirty="0" smtClean="0"/>
          </a:p>
          <a:p>
            <a:pPr marL="285750" lvl="0" indent="-285750">
              <a:buFont typeface="Arial" panose="020B0604020202020204" pitchFamily="34" charset="0"/>
              <a:buChar char="•"/>
            </a:pPr>
            <a:r>
              <a:rPr lang="de-CH" sz="1600" dirty="0" err="1" smtClean="0"/>
              <a:t>Army</a:t>
            </a:r>
            <a:r>
              <a:rPr lang="de-CH" sz="1600" dirty="0" smtClean="0"/>
              <a:t>- </a:t>
            </a:r>
            <a:r>
              <a:rPr lang="de-CH" sz="1600" dirty="0" err="1"/>
              <a:t>has</a:t>
            </a:r>
            <a:r>
              <a:rPr lang="de-CH" sz="1600" dirty="0"/>
              <a:t> </a:t>
            </a:r>
            <a:r>
              <a:rPr lang="de-CH" sz="1600" dirty="0" err="1"/>
              <a:t>one</a:t>
            </a:r>
            <a:r>
              <a:rPr lang="de-CH" sz="1600" dirty="0"/>
              <a:t> </a:t>
            </a:r>
            <a:r>
              <a:rPr lang="de-CH" sz="1600" dirty="0" err="1"/>
              <a:t>of</a:t>
            </a:r>
            <a:r>
              <a:rPr lang="de-CH" sz="1600" dirty="0"/>
              <a:t> </a:t>
            </a:r>
            <a:r>
              <a:rPr lang="de-CH" sz="1600" dirty="0" err="1"/>
              <a:t>the</a:t>
            </a:r>
            <a:r>
              <a:rPr lang="de-CH" sz="1600" dirty="0"/>
              <a:t> strong </a:t>
            </a:r>
            <a:r>
              <a:rPr lang="de-CH" sz="1600" dirty="0" err="1"/>
              <a:t>armies</a:t>
            </a:r>
            <a:r>
              <a:rPr lang="de-CH" sz="1600" dirty="0"/>
              <a:t> in </a:t>
            </a:r>
            <a:r>
              <a:rPr lang="de-CH" sz="1600" dirty="0" err="1"/>
              <a:t>the</a:t>
            </a:r>
            <a:r>
              <a:rPr lang="de-CH" sz="1600" dirty="0"/>
              <a:t> </a:t>
            </a:r>
            <a:r>
              <a:rPr lang="de-CH" sz="1600" dirty="0" err="1"/>
              <a:t>world</a:t>
            </a:r>
            <a:r>
              <a:rPr lang="de-CH" sz="1600" dirty="0" smtClean="0"/>
              <a:t>.</a:t>
            </a:r>
            <a:endParaRPr lang="de-CH" sz="1600" dirty="0"/>
          </a:p>
        </p:txBody>
      </p:sp>
    </p:spTree>
    <p:extLst>
      <p:ext uri="{BB962C8B-B14F-4D97-AF65-F5344CB8AC3E}">
        <p14:creationId xmlns:p14="http://schemas.microsoft.com/office/powerpoint/2010/main" val="379498237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BE089AC-D410-4A92-84C0-CFBEB63A099B}" type="slidenum">
              <a:rPr lang="de-CH" smtClean="0"/>
              <a:t>23</a:t>
            </a:fld>
            <a:endParaRPr lang="de-CH"/>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984877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793"/>
            <a:ext cx="7772400" cy="821953"/>
          </a:xfrm>
        </p:spPr>
        <p:txBody>
          <a:bodyPr/>
          <a:lstStyle/>
          <a:p>
            <a:r>
              <a:rPr lang="en-US" sz="3200" b="1" u="sng" dirty="0">
                <a:solidFill>
                  <a:schemeClr val="tx1">
                    <a:lumMod val="95000"/>
                    <a:lumOff val="5000"/>
                  </a:schemeClr>
                </a:solidFill>
              </a:rPr>
              <a:t>What are the Main Topics Addressed?</a:t>
            </a:r>
            <a:endParaRPr lang="de-CH" sz="3200" u="sng" dirty="0">
              <a:solidFill>
                <a:schemeClr val="tx1">
                  <a:lumMod val="95000"/>
                  <a:lumOff val="5000"/>
                </a:schemeClr>
              </a:solidFill>
            </a:endParaRPr>
          </a:p>
        </p:txBody>
      </p:sp>
      <p:sp>
        <p:nvSpPr>
          <p:cNvPr id="4" name="Rectangle 3"/>
          <p:cNvSpPr/>
          <p:nvPr/>
        </p:nvSpPr>
        <p:spPr>
          <a:xfrm>
            <a:off x="1475656" y="1268760"/>
            <a:ext cx="6768752" cy="4801314"/>
          </a:xfrm>
          <a:prstGeom prst="rect">
            <a:avLst/>
          </a:prstGeom>
        </p:spPr>
        <p:txBody>
          <a:bodyPr wrap="square">
            <a:spAutoFit/>
          </a:bodyPr>
          <a:lstStyle/>
          <a:p>
            <a:r>
              <a:rPr lang="en-US" b="1" dirty="0">
                <a:solidFill>
                  <a:schemeClr val="tx1">
                    <a:lumMod val="75000"/>
                    <a:lumOff val="25000"/>
                  </a:schemeClr>
                </a:solidFill>
              </a:rPr>
              <a:t>1 - What is Meant by “</a:t>
            </a:r>
            <a:r>
              <a:rPr lang="en-US" b="1" dirty="0">
                <a:solidFill>
                  <a:schemeClr val="accent3">
                    <a:lumMod val="75000"/>
                  </a:schemeClr>
                </a:solidFill>
              </a:rPr>
              <a:t>Egypt</a:t>
            </a:r>
            <a:r>
              <a:rPr lang="en-US" b="1" dirty="0">
                <a:solidFill>
                  <a:schemeClr val="tx1">
                    <a:lumMod val="75000"/>
                    <a:lumOff val="25000"/>
                  </a:schemeClr>
                </a:solidFill>
              </a:rPr>
              <a:t>: You Have No Match</a:t>
            </a:r>
            <a:r>
              <a:rPr lang="en-US" b="1" dirty="0" smtClean="0">
                <a:solidFill>
                  <a:schemeClr val="tx1">
                    <a:lumMod val="75000"/>
                    <a:lumOff val="25000"/>
                  </a:schemeClr>
                </a:solidFill>
              </a:rPr>
              <a:t>”?</a:t>
            </a:r>
          </a:p>
          <a:p>
            <a:endParaRPr lang="en-US" b="1" dirty="0">
              <a:solidFill>
                <a:schemeClr val="tx1">
                  <a:lumMod val="75000"/>
                  <a:lumOff val="25000"/>
                </a:schemeClr>
              </a:solidFill>
            </a:endParaRPr>
          </a:p>
          <a:p>
            <a:r>
              <a:rPr lang="en-US" b="1" dirty="0">
                <a:solidFill>
                  <a:schemeClr val="tx1">
                    <a:lumMod val="75000"/>
                    <a:lumOff val="25000"/>
                  </a:schemeClr>
                </a:solidFill>
              </a:rPr>
              <a:t>2- Based on </a:t>
            </a:r>
            <a:r>
              <a:rPr lang="en-US" b="1" dirty="0">
                <a:solidFill>
                  <a:schemeClr val="accent3">
                    <a:lumMod val="75000"/>
                  </a:schemeClr>
                </a:solidFill>
              </a:rPr>
              <a:t>Egypt</a:t>
            </a:r>
            <a:r>
              <a:rPr lang="en-US" b="1" dirty="0">
                <a:solidFill>
                  <a:schemeClr val="tx1">
                    <a:lumMod val="75000"/>
                    <a:lumOff val="25000"/>
                  </a:schemeClr>
                </a:solidFill>
              </a:rPr>
              <a:t>’s Main Geo-Strategic Pillars, </a:t>
            </a:r>
            <a:r>
              <a:rPr lang="en-US" b="1" dirty="0">
                <a:solidFill>
                  <a:schemeClr val="accent3">
                    <a:lumMod val="75000"/>
                  </a:schemeClr>
                </a:solidFill>
              </a:rPr>
              <a:t>Egypt</a:t>
            </a:r>
            <a:r>
              <a:rPr lang="en-US" b="1" dirty="0">
                <a:solidFill>
                  <a:schemeClr val="tx1">
                    <a:lumMod val="75000"/>
                    <a:lumOff val="25000"/>
                  </a:schemeClr>
                </a:solidFill>
              </a:rPr>
              <a:t>’s</a:t>
            </a:r>
          </a:p>
          <a:p>
            <a:r>
              <a:rPr lang="en-US" b="1" dirty="0">
                <a:solidFill>
                  <a:schemeClr val="tx1">
                    <a:lumMod val="75000"/>
                    <a:lumOff val="25000"/>
                  </a:schemeClr>
                </a:solidFill>
              </a:rPr>
              <a:t>Geo-Political Nile-Based Status is addressed</a:t>
            </a:r>
            <a:r>
              <a:rPr lang="en-US" b="1" dirty="0" smtClean="0">
                <a:solidFill>
                  <a:schemeClr val="tx1">
                    <a:lumMod val="75000"/>
                    <a:lumOff val="25000"/>
                  </a:schemeClr>
                </a:solidFill>
              </a:rPr>
              <a:t>.</a:t>
            </a:r>
          </a:p>
          <a:p>
            <a:endParaRPr lang="en-US" b="1" dirty="0">
              <a:solidFill>
                <a:schemeClr val="tx1">
                  <a:lumMod val="75000"/>
                  <a:lumOff val="25000"/>
                </a:schemeClr>
              </a:solidFill>
            </a:endParaRPr>
          </a:p>
          <a:p>
            <a:r>
              <a:rPr lang="en-US" b="1" dirty="0">
                <a:solidFill>
                  <a:schemeClr val="tx1">
                    <a:lumMod val="75000"/>
                    <a:lumOff val="25000"/>
                  </a:schemeClr>
                </a:solidFill>
              </a:rPr>
              <a:t>3- Attention is then turned on the </a:t>
            </a:r>
            <a:r>
              <a:rPr lang="en-US" b="1" dirty="0" err="1">
                <a:solidFill>
                  <a:schemeClr val="tx1">
                    <a:lumMod val="75000"/>
                    <a:lumOff val="25000"/>
                  </a:schemeClr>
                </a:solidFill>
              </a:rPr>
              <a:t>Uni</a:t>
            </a:r>
            <a:r>
              <a:rPr lang="en-US" b="1" dirty="0">
                <a:solidFill>
                  <a:schemeClr val="tx1">
                    <a:lumMod val="75000"/>
                    <a:lumOff val="25000"/>
                  </a:schemeClr>
                </a:solidFill>
              </a:rPr>
              <a:t>- </a:t>
            </a:r>
            <a:r>
              <a:rPr lang="en-US" b="1" dirty="0" smtClean="0">
                <a:solidFill>
                  <a:schemeClr val="tx1">
                    <a:lumMod val="75000"/>
                    <a:lumOff val="25000"/>
                  </a:schemeClr>
                </a:solidFill>
              </a:rPr>
              <a:t>Multipolar Security </a:t>
            </a:r>
            <a:r>
              <a:rPr lang="en-US" b="1" dirty="0">
                <a:solidFill>
                  <a:schemeClr val="tx1">
                    <a:lumMod val="75000"/>
                    <a:lumOff val="25000"/>
                  </a:schemeClr>
                </a:solidFill>
              </a:rPr>
              <a:t>Structure, and The </a:t>
            </a:r>
            <a:r>
              <a:rPr lang="en-US" b="1" dirty="0">
                <a:solidFill>
                  <a:srgbClr val="C00000"/>
                </a:solidFill>
              </a:rPr>
              <a:t>US</a:t>
            </a:r>
            <a:r>
              <a:rPr lang="en-US" b="1" dirty="0">
                <a:solidFill>
                  <a:schemeClr val="tx1">
                    <a:lumMod val="75000"/>
                    <a:lumOff val="25000"/>
                  </a:schemeClr>
                </a:solidFill>
              </a:rPr>
              <a:t>, as the </a:t>
            </a:r>
            <a:r>
              <a:rPr lang="en-US" b="1" dirty="0" smtClean="0">
                <a:solidFill>
                  <a:schemeClr val="tx1">
                    <a:lumMod val="75000"/>
                    <a:lumOff val="25000"/>
                  </a:schemeClr>
                </a:solidFill>
              </a:rPr>
              <a:t>only Superpower</a:t>
            </a:r>
            <a:r>
              <a:rPr lang="en-US" b="1" dirty="0">
                <a:solidFill>
                  <a:schemeClr val="tx1">
                    <a:lumMod val="75000"/>
                    <a:lumOff val="25000"/>
                  </a:schemeClr>
                </a:solidFill>
              </a:rPr>
              <a:t>, Grand Macro Middle East Strategy</a:t>
            </a:r>
            <a:r>
              <a:rPr lang="en-US" b="1" dirty="0" smtClean="0">
                <a:solidFill>
                  <a:schemeClr val="tx1">
                    <a:lumMod val="75000"/>
                    <a:lumOff val="25000"/>
                  </a:schemeClr>
                </a:solidFill>
              </a:rPr>
              <a:t>.</a:t>
            </a:r>
          </a:p>
          <a:p>
            <a:endParaRPr lang="en-US" b="1" dirty="0">
              <a:solidFill>
                <a:schemeClr val="tx1">
                  <a:lumMod val="75000"/>
                  <a:lumOff val="25000"/>
                </a:schemeClr>
              </a:solidFill>
            </a:endParaRPr>
          </a:p>
          <a:p>
            <a:r>
              <a:rPr lang="en-US" b="1" dirty="0">
                <a:solidFill>
                  <a:schemeClr val="tx1">
                    <a:lumMod val="75000"/>
                    <a:lumOff val="25000"/>
                  </a:schemeClr>
                </a:solidFill>
              </a:rPr>
              <a:t>4- Back to </a:t>
            </a:r>
            <a:r>
              <a:rPr lang="en-US" b="1" dirty="0">
                <a:solidFill>
                  <a:schemeClr val="accent3">
                    <a:lumMod val="75000"/>
                  </a:schemeClr>
                </a:solidFill>
              </a:rPr>
              <a:t>Egypt</a:t>
            </a:r>
            <a:r>
              <a:rPr lang="en-US" b="1" dirty="0">
                <a:solidFill>
                  <a:schemeClr val="tx1">
                    <a:lumMod val="75000"/>
                    <a:lumOff val="25000"/>
                  </a:schemeClr>
                </a:solidFill>
              </a:rPr>
              <a:t>, Reviewing </a:t>
            </a:r>
            <a:r>
              <a:rPr lang="en-US" b="1" dirty="0">
                <a:solidFill>
                  <a:schemeClr val="accent3">
                    <a:lumMod val="75000"/>
                  </a:schemeClr>
                </a:solidFill>
              </a:rPr>
              <a:t>Egypt</a:t>
            </a:r>
            <a:r>
              <a:rPr lang="en-US" b="1" dirty="0">
                <a:solidFill>
                  <a:schemeClr val="tx1">
                    <a:lumMod val="75000"/>
                    <a:lumOff val="25000"/>
                  </a:schemeClr>
                </a:solidFill>
              </a:rPr>
              <a:t>’s Pivot State, Past,</a:t>
            </a:r>
          </a:p>
          <a:p>
            <a:r>
              <a:rPr lang="en-US" b="1" dirty="0">
                <a:solidFill>
                  <a:schemeClr val="tx1">
                    <a:lumMod val="75000"/>
                    <a:lumOff val="25000"/>
                  </a:schemeClr>
                </a:solidFill>
              </a:rPr>
              <a:t>Present, and </a:t>
            </a:r>
            <a:r>
              <a:rPr lang="en-US" b="1" dirty="0" smtClean="0">
                <a:solidFill>
                  <a:schemeClr val="tx1">
                    <a:lumMod val="75000"/>
                    <a:lumOff val="25000"/>
                  </a:schemeClr>
                </a:solidFill>
              </a:rPr>
              <a:t>what </a:t>
            </a:r>
            <a:r>
              <a:rPr lang="en-US" b="1" dirty="0">
                <a:solidFill>
                  <a:schemeClr val="tx1">
                    <a:lumMod val="75000"/>
                    <a:lumOff val="25000"/>
                  </a:schemeClr>
                </a:solidFill>
              </a:rPr>
              <a:t>its Future Pivoting </a:t>
            </a:r>
            <a:r>
              <a:rPr lang="en-US" b="1" dirty="0" smtClean="0">
                <a:solidFill>
                  <a:schemeClr val="tx1">
                    <a:lumMod val="75000"/>
                    <a:lumOff val="25000"/>
                  </a:schemeClr>
                </a:solidFill>
              </a:rPr>
              <a:t>Behavior s</a:t>
            </a:r>
            <a:r>
              <a:rPr lang="de-CH" b="1" dirty="0" err="1" smtClean="0">
                <a:solidFill>
                  <a:schemeClr val="tx1">
                    <a:lumMod val="75000"/>
                    <a:lumOff val="25000"/>
                  </a:schemeClr>
                </a:solidFill>
              </a:rPr>
              <a:t>hould</a:t>
            </a:r>
            <a:r>
              <a:rPr lang="de-CH" b="1" dirty="0" smtClean="0">
                <a:solidFill>
                  <a:schemeClr val="tx1">
                    <a:lumMod val="75000"/>
                    <a:lumOff val="25000"/>
                  </a:schemeClr>
                </a:solidFill>
              </a:rPr>
              <a:t> </a:t>
            </a:r>
            <a:r>
              <a:rPr lang="de-CH" b="1" dirty="0" err="1">
                <a:solidFill>
                  <a:schemeClr val="tx1">
                    <a:lumMod val="75000"/>
                    <a:lumOff val="25000"/>
                  </a:schemeClr>
                </a:solidFill>
              </a:rPr>
              <a:t>be</a:t>
            </a:r>
            <a:r>
              <a:rPr lang="de-CH" b="1" dirty="0" smtClean="0">
                <a:solidFill>
                  <a:schemeClr val="tx1">
                    <a:lumMod val="75000"/>
                    <a:lumOff val="25000"/>
                  </a:schemeClr>
                </a:solidFill>
              </a:rPr>
              <a:t>?</a:t>
            </a:r>
          </a:p>
          <a:p>
            <a:endParaRPr lang="de-CH" b="1" dirty="0">
              <a:solidFill>
                <a:schemeClr val="tx1">
                  <a:lumMod val="75000"/>
                  <a:lumOff val="25000"/>
                </a:schemeClr>
              </a:solidFill>
            </a:endParaRPr>
          </a:p>
          <a:p>
            <a:r>
              <a:rPr lang="en-US" b="1" dirty="0">
                <a:solidFill>
                  <a:schemeClr val="tx1">
                    <a:lumMod val="75000"/>
                    <a:lumOff val="25000"/>
                  </a:schemeClr>
                </a:solidFill>
              </a:rPr>
              <a:t>5- Focusing on the Future, a “Five-Pronged </a:t>
            </a:r>
            <a:r>
              <a:rPr lang="en-US" b="1" dirty="0" smtClean="0">
                <a:solidFill>
                  <a:schemeClr val="tx1">
                    <a:lumMod val="75000"/>
                    <a:lumOff val="25000"/>
                  </a:schemeClr>
                </a:solidFill>
              </a:rPr>
              <a:t>Pivoting </a:t>
            </a:r>
            <a:r>
              <a:rPr lang="de-CH" b="1" dirty="0" err="1" smtClean="0">
                <a:solidFill>
                  <a:schemeClr val="tx1">
                    <a:lumMod val="75000"/>
                    <a:lumOff val="25000"/>
                  </a:schemeClr>
                </a:solidFill>
              </a:rPr>
              <a:t>Strategy</a:t>
            </a:r>
            <a:r>
              <a:rPr lang="de-CH" b="1" dirty="0">
                <a:solidFill>
                  <a:schemeClr val="tx1">
                    <a:lumMod val="75000"/>
                    <a:lumOff val="25000"/>
                  </a:schemeClr>
                </a:solidFill>
              </a:rPr>
              <a:t>” </a:t>
            </a:r>
            <a:r>
              <a:rPr lang="de-CH" b="1" dirty="0" err="1">
                <a:solidFill>
                  <a:schemeClr val="tx1">
                    <a:lumMod val="75000"/>
                    <a:lumOff val="25000"/>
                  </a:schemeClr>
                </a:solidFill>
              </a:rPr>
              <a:t>is</a:t>
            </a:r>
            <a:r>
              <a:rPr lang="de-CH" b="1" dirty="0">
                <a:solidFill>
                  <a:schemeClr val="tx1">
                    <a:lumMod val="75000"/>
                    <a:lumOff val="25000"/>
                  </a:schemeClr>
                </a:solidFill>
              </a:rPr>
              <a:t> </a:t>
            </a:r>
            <a:r>
              <a:rPr lang="de-CH" b="1" dirty="0" err="1">
                <a:solidFill>
                  <a:schemeClr val="tx1">
                    <a:lumMod val="75000"/>
                    <a:lumOff val="25000"/>
                  </a:schemeClr>
                </a:solidFill>
              </a:rPr>
              <a:t>r</a:t>
            </a:r>
            <a:r>
              <a:rPr lang="de-CH" b="1" dirty="0" err="1" smtClean="0">
                <a:solidFill>
                  <a:schemeClr val="tx1">
                    <a:lumMod val="75000"/>
                    <a:lumOff val="25000"/>
                  </a:schemeClr>
                </a:solidFill>
              </a:rPr>
              <a:t>ecommended</a:t>
            </a:r>
            <a:r>
              <a:rPr lang="de-CH" b="1" dirty="0" smtClean="0">
                <a:solidFill>
                  <a:schemeClr val="tx1">
                    <a:lumMod val="75000"/>
                    <a:lumOff val="25000"/>
                  </a:schemeClr>
                </a:solidFill>
              </a:rPr>
              <a:t>,</a:t>
            </a:r>
          </a:p>
          <a:p>
            <a:endParaRPr lang="de-CH" b="1" dirty="0">
              <a:solidFill>
                <a:schemeClr val="tx1">
                  <a:lumMod val="75000"/>
                  <a:lumOff val="25000"/>
                </a:schemeClr>
              </a:solidFill>
            </a:endParaRPr>
          </a:p>
          <a:p>
            <a:r>
              <a:rPr lang="en-US" b="1" dirty="0">
                <a:solidFill>
                  <a:schemeClr val="tx1">
                    <a:lumMod val="75000"/>
                    <a:lumOff val="25000"/>
                  </a:schemeClr>
                </a:solidFill>
              </a:rPr>
              <a:t>6- Then an Optimistic Conclusion of “</a:t>
            </a:r>
            <a:r>
              <a:rPr lang="en-US" b="1" dirty="0">
                <a:solidFill>
                  <a:schemeClr val="accent3">
                    <a:lumMod val="75000"/>
                  </a:schemeClr>
                </a:solidFill>
              </a:rPr>
              <a:t>Egypt</a:t>
            </a:r>
            <a:r>
              <a:rPr lang="en-US" b="1" dirty="0">
                <a:solidFill>
                  <a:schemeClr val="tx1">
                    <a:lumMod val="75000"/>
                    <a:lumOff val="25000"/>
                  </a:schemeClr>
                </a:solidFill>
              </a:rPr>
              <a:t>: You Are</a:t>
            </a:r>
          </a:p>
          <a:p>
            <a:r>
              <a:rPr lang="de-CH" b="1" dirty="0">
                <a:solidFill>
                  <a:schemeClr val="tx1">
                    <a:lumMod val="75000"/>
                    <a:lumOff val="25000"/>
                  </a:schemeClr>
                </a:solidFill>
              </a:rPr>
              <a:t>Great </a:t>
            </a:r>
            <a:r>
              <a:rPr lang="de-CH" b="1" dirty="0" err="1">
                <a:solidFill>
                  <a:schemeClr val="tx1">
                    <a:lumMod val="75000"/>
                    <a:lumOff val="25000"/>
                  </a:schemeClr>
                </a:solidFill>
              </a:rPr>
              <a:t>as</a:t>
            </a:r>
            <a:r>
              <a:rPr lang="de-CH" b="1" dirty="0">
                <a:solidFill>
                  <a:schemeClr val="tx1">
                    <a:lumMod val="75000"/>
                    <a:lumOff val="25000"/>
                  </a:schemeClr>
                </a:solidFill>
              </a:rPr>
              <a:t> </a:t>
            </a:r>
            <a:r>
              <a:rPr lang="de-CH" b="1" dirty="0" err="1">
                <a:solidFill>
                  <a:schemeClr val="tx1">
                    <a:lumMod val="75000"/>
                    <a:lumOff val="25000"/>
                  </a:schemeClr>
                </a:solidFill>
              </a:rPr>
              <a:t>Always</a:t>
            </a:r>
            <a:r>
              <a:rPr lang="de-CH" b="1" dirty="0">
                <a:solidFill>
                  <a:schemeClr val="tx1">
                    <a:lumMod val="75000"/>
                    <a:lumOff val="25000"/>
                  </a:schemeClr>
                </a:solidFill>
              </a:rPr>
              <a:t>”.</a:t>
            </a:r>
            <a:endParaRPr lang="de-CH" dirty="0">
              <a:solidFill>
                <a:schemeClr val="tx1">
                  <a:lumMod val="75000"/>
                  <a:lumOff val="25000"/>
                </a:schemeClr>
              </a:solidFill>
            </a:endParaRPr>
          </a:p>
        </p:txBody>
      </p:sp>
      <p:sp>
        <p:nvSpPr>
          <p:cNvPr id="5" name="Slide Number Placeholder 4"/>
          <p:cNvSpPr>
            <a:spLocks noGrp="1"/>
          </p:cNvSpPr>
          <p:nvPr>
            <p:ph type="sldNum" sz="quarter" idx="11"/>
          </p:nvPr>
        </p:nvSpPr>
        <p:spPr/>
        <p:txBody>
          <a:bodyPr/>
          <a:lstStyle/>
          <a:p>
            <a:fld id="{6BE089AC-D410-4A92-84C0-CFBEB63A099B}" type="slidenum">
              <a:rPr lang="de-CH" smtClean="0"/>
              <a:t>3</a:t>
            </a:fld>
            <a:endParaRPr lang="de-CH"/>
          </a:p>
        </p:txBody>
      </p:sp>
    </p:spTree>
    <p:extLst>
      <p:ext uri="{BB962C8B-B14F-4D97-AF65-F5344CB8AC3E}">
        <p14:creationId xmlns:p14="http://schemas.microsoft.com/office/powerpoint/2010/main" val="390625099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836712"/>
          </a:xfrm>
        </p:spPr>
        <p:txBody>
          <a:bodyPr/>
          <a:lstStyle/>
          <a:p>
            <a:pPr>
              <a:lnSpc>
                <a:spcPct val="100000"/>
              </a:lnSpc>
            </a:pPr>
            <a:r>
              <a:rPr lang="de-CH" sz="3200" b="1" u="sng" dirty="0">
                <a:solidFill>
                  <a:schemeClr val="tx1">
                    <a:lumMod val="95000"/>
                    <a:lumOff val="5000"/>
                  </a:schemeClr>
                </a:solidFill>
              </a:rPr>
              <a:t>Key </a:t>
            </a:r>
            <a:r>
              <a:rPr lang="de-CH" sz="3200" b="1" u="sng" dirty="0" err="1">
                <a:solidFill>
                  <a:schemeClr val="tx1">
                    <a:lumMod val="95000"/>
                    <a:lumOff val="5000"/>
                  </a:schemeClr>
                </a:solidFill>
              </a:rPr>
              <a:t>Definitions</a:t>
            </a:r>
            <a:endParaRPr lang="de-CH" sz="3200" b="1" u="sng"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6BE089AC-D410-4A92-84C0-CFBEB63A099B}" type="slidenum">
              <a:rPr lang="de-CH" smtClean="0"/>
              <a:t>4</a:t>
            </a:fld>
            <a:endParaRPr lang="de-CH"/>
          </a:p>
        </p:txBody>
      </p:sp>
      <p:sp>
        <p:nvSpPr>
          <p:cNvPr id="6" name="Rectangle 5"/>
          <p:cNvSpPr/>
          <p:nvPr/>
        </p:nvSpPr>
        <p:spPr>
          <a:xfrm>
            <a:off x="323528" y="1052736"/>
            <a:ext cx="4499992" cy="2677656"/>
          </a:xfrm>
          <a:prstGeom prst="rect">
            <a:avLst/>
          </a:prstGeom>
        </p:spPr>
        <p:txBody>
          <a:bodyPr wrap="square">
            <a:spAutoFit/>
          </a:bodyPr>
          <a:lstStyle/>
          <a:p>
            <a:r>
              <a:rPr lang="en-US" sz="1200" dirty="0" smtClean="0"/>
              <a:t> </a:t>
            </a:r>
            <a:r>
              <a:rPr lang="en-US" sz="1200" b="1" u="sng" dirty="0" smtClean="0"/>
              <a:t>Geo‐strategy</a:t>
            </a:r>
            <a:r>
              <a:rPr lang="en-US" sz="1200" dirty="0" smtClean="0"/>
              <a:t>: Specifically, is a subfield of geopolitics, is a type</a:t>
            </a:r>
          </a:p>
          <a:p>
            <a:r>
              <a:rPr lang="en-US" sz="1200" dirty="0" smtClean="0"/>
              <a:t>of foreign policy guided principally by geographical factors, as</a:t>
            </a:r>
          </a:p>
          <a:p>
            <a:r>
              <a:rPr lang="en-US" sz="1200" dirty="0" smtClean="0"/>
              <a:t>they inform, constrain, or affect political and military planning.</a:t>
            </a:r>
          </a:p>
          <a:p>
            <a:r>
              <a:rPr lang="en-US" sz="1200" dirty="0" smtClean="0"/>
              <a:t>As defined by </a:t>
            </a:r>
            <a:r>
              <a:rPr lang="en-US" sz="1200" dirty="0" err="1" smtClean="0"/>
              <a:t>Zbigniew</a:t>
            </a:r>
            <a:r>
              <a:rPr lang="en-US" sz="1200" dirty="0" smtClean="0"/>
              <a:t> Brzezinski the “words geopolitical,</a:t>
            </a:r>
          </a:p>
          <a:p>
            <a:r>
              <a:rPr lang="en-US" sz="1200" dirty="0" smtClean="0"/>
              <a:t>strategic, and geostrategic are used to convey the following</a:t>
            </a:r>
          </a:p>
          <a:p>
            <a:r>
              <a:rPr lang="en-US" sz="1200" dirty="0" smtClean="0"/>
              <a:t>meanings: geopolitical reflects the combination of geographic</a:t>
            </a:r>
          </a:p>
          <a:p>
            <a:r>
              <a:rPr lang="en-US" sz="1200" dirty="0" smtClean="0"/>
              <a:t>and political factors determining the condition of a state or</a:t>
            </a:r>
          </a:p>
          <a:p>
            <a:r>
              <a:rPr lang="en-US" sz="1200" dirty="0" smtClean="0"/>
              <a:t>region, and emphasizing the impact of geography on politics;</a:t>
            </a:r>
          </a:p>
          <a:p>
            <a:r>
              <a:rPr lang="en-US" sz="1200" dirty="0" smtClean="0"/>
              <a:t>strategic refers to the comprehensive and planned application</a:t>
            </a:r>
          </a:p>
          <a:p>
            <a:r>
              <a:rPr lang="en-US" sz="1200" dirty="0" smtClean="0"/>
              <a:t>of measures to achieve a central goal or to vital assets of</a:t>
            </a:r>
          </a:p>
          <a:p>
            <a:r>
              <a:rPr lang="en-US" sz="1200" dirty="0" smtClean="0"/>
              <a:t>military significance; and geostrategic merges strategic</a:t>
            </a:r>
          </a:p>
          <a:p>
            <a:r>
              <a:rPr lang="en-US" sz="1200" dirty="0" smtClean="0"/>
              <a:t>considerations with geopolitical about securing access to</a:t>
            </a:r>
          </a:p>
          <a:p>
            <a:r>
              <a:rPr lang="en-US" sz="1200" dirty="0" smtClean="0"/>
              <a:t>certain trade routes, strategic bottlenecks, rivers, islands and</a:t>
            </a:r>
          </a:p>
          <a:p>
            <a:r>
              <a:rPr lang="en-US" sz="1200" dirty="0" smtClean="0"/>
              <a:t>seas. It requires an extensive military presence and power.</a:t>
            </a:r>
            <a:endParaRPr lang="de-CH" sz="1200" dirty="0"/>
          </a:p>
        </p:txBody>
      </p:sp>
      <p:sp>
        <p:nvSpPr>
          <p:cNvPr id="7" name="Rectangle 6"/>
          <p:cNvSpPr/>
          <p:nvPr/>
        </p:nvSpPr>
        <p:spPr>
          <a:xfrm>
            <a:off x="323528" y="4077072"/>
            <a:ext cx="4499992" cy="1938992"/>
          </a:xfrm>
          <a:prstGeom prst="rect">
            <a:avLst/>
          </a:prstGeom>
        </p:spPr>
        <p:txBody>
          <a:bodyPr wrap="square">
            <a:spAutoFit/>
          </a:bodyPr>
          <a:lstStyle/>
          <a:p>
            <a:r>
              <a:rPr lang="en-US" sz="1200" dirty="0"/>
              <a:t> </a:t>
            </a:r>
            <a:r>
              <a:rPr lang="en-US" sz="1200" b="1" u="sng" dirty="0"/>
              <a:t>Now‐casting</a:t>
            </a:r>
            <a:r>
              <a:rPr lang="en-US" sz="1200" b="1" dirty="0"/>
              <a:t>: </a:t>
            </a:r>
            <a:r>
              <a:rPr lang="en-US" sz="1200" dirty="0"/>
              <a:t>is the prediction of the present, the very near</a:t>
            </a:r>
          </a:p>
          <a:p>
            <a:r>
              <a:rPr lang="en-US" sz="1200" dirty="0"/>
              <a:t>future and the very near past in economics. The term is a</a:t>
            </a:r>
          </a:p>
          <a:p>
            <a:r>
              <a:rPr lang="en-US" sz="1200" dirty="0"/>
              <a:t>contraction of “now” and “forecasting” and has been used for a</a:t>
            </a:r>
          </a:p>
          <a:p>
            <a:r>
              <a:rPr lang="en-US" sz="1200" dirty="0"/>
              <a:t>long time in meteorology. It has recently become popular in</a:t>
            </a:r>
          </a:p>
          <a:p>
            <a:r>
              <a:rPr lang="en-US" sz="1200" dirty="0"/>
              <a:t>economics as standard measures used to assess the state of an</a:t>
            </a:r>
          </a:p>
          <a:p>
            <a:r>
              <a:rPr lang="en-US" sz="1200" dirty="0"/>
              <a:t>economy, e.g. gross domestic product, are only determined</a:t>
            </a:r>
          </a:p>
          <a:p>
            <a:r>
              <a:rPr lang="en-US" sz="1200" dirty="0"/>
              <a:t>after a long delay. In sum, </a:t>
            </a:r>
            <a:r>
              <a:rPr lang="en-US" sz="1200" dirty="0" err="1"/>
              <a:t>nowcasting</a:t>
            </a:r>
            <a:r>
              <a:rPr lang="en-US" sz="1200" dirty="0"/>
              <a:t>, as opposed to</a:t>
            </a:r>
          </a:p>
          <a:p>
            <a:r>
              <a:rPr lang="en-US" sz="1200" dirty="0"/>
              <a:t>forecasting, describes the process of monitoring, depicting, and</a:t>
            </a:r>
          </a:p>
          <a:p>
            <a:r>
              <a:rPr lang="en-US" sz="1200" dirty="0" err="1"/>
              <a:t>analysing</a:t>
            </a:r>
            <a:r>
              <a:rPr lang="en-US" sz="1200" dirty="0"/>
              <a:t> ongoing developments in international relations as</a:t>
            </a:r>
          </a:p>
          <a:p>
            <a:r>
              <a:rPr lang="de-CH" sz="1200" dirty="0" err="1"/>
              <a:t>they</a:t>
            </a:r>
            <a:r>
              <a:rPr lang="de-CH" sz="1200" dirty="0"/>
              <a:t> </a:t>
            </a:r>
            <a:r>
              <a:rPr lang="de-CH" sz="1200" dirty="0" err="1"/>
              <a:t>occur</a:t>
            </a:r>
            <a:r>
              <a:rPr lang="de-CH" sz="1200" dirty="0"/>
              <a:t>.</a:t>
            </a:r>
          </a:p>
        </p:txBody>
      </p:sp>
      <p:sp>
        <p:nvSpPr>
          <p:cNvPr id="8" name="Rectangle 7"/>
          <p:cNvSpPr/>
          <p:nvPr/>
        </p:nvSpPr>
        <p:spPr>
          <a:xfrm>
            <a:off x="4823520" y="2692078"/>
            <a:ext cx="4212976" cy="1384995"/>
          </a:xfrm>
          <a:prstGeom prst="rect">
            <a:avLst/>
          </a:prstGeom>
        </p:spPr>
        <p:txBody>
          <a:bodyPr wrap="square">
            <a:spAutoFit/>
          </a:bodyPr>
          <a:lstStyle/>
          <a:p>
            <a:r>
              <a:rPr lang="en-US" sz="1200" dirty="0"/>
              <a:t> </a:t>
            </a:r>
            <a:r>
              <a:rPr lang="en-US" sz="1200" b="1" u="sng" dirty="0"/>
              <a:t>Geodynamics</a:t>
            </a:r>
            <a:r>
              <a:rPr lang="en-US" sz="1200" dirty="0"/>
              <a:t>: is a more neutral and broader term </a:t>
            </a:r>
            <a:r>
              <a:rPr lang="en-US" sz="1200" dirty="0" smtClean="0"/>
              <a:t>than the more </a:t>
            </a:r>
            <a:r>
              <a:rPr lang="en-US" sz="1200" dirty="0"/>
              <a:t>familiar‐ but, also, more value‐laden‐ geopolitics.</a:t>
            </a:r>
          </a:p>
          <a:p>
            <a:r>
              <a:rPr lang="en-US" sz="1200" dirty="0"/>
              <a:t>Geodynamics refers to ongoing dynamic patterns and trends </a:t>
            </a:r>
            <a:r>
              <a:rPr lang="en-US" sz="1200" dirty="0" smtClean="0"/>
              <a:t>in various </a:t>
            </a:r>
            <a:r>
              <a:rPr lang="en-US" sz="1200" dirty="0"/>
              <a:t>key aspects of the international system. Five </a:t>
            </a:r>
            <a:r>
              <a:rPr lang="en-US" sz="1200" dirty="0" smtClean="0"/>
              <a:t>key aspects </a:t>
            </a:r>
            <a:r>
              <a:rPr lang="en-US" sz="1200" dirty="0"/>
              <a:t>are focused on: geo‐economic, geo‐political, </a:t>
            </a:r>
            <a:r>
              <a:rPr lang="en-US" sz="1200" dirty="0" err="1" smtClean="0"/>
              <a:t>geosocietal</a:t>
            </a:r>
            <a:r>
              <a:rPr lang="en-US" sz="1200" dirty="0" smtClean="0"/>
              <a:t>, </a:t>
            </a:r>
            <a:r>
              <a:rPr lang="de-CH" sz="1200" dirty="0" err="1" smtClean="0"/>
              <a:t>geo‐judicial</a:t>
            </a:r>
            <a:r>
              <a:rPr lang="de-CH" sz="1200" dirty="0"/>
              <a:t>, </a:t>
            </a:r>
            <a:r>
              <a:rPr lang="de-CH" sz="1200" dirty="0" err="1"/>
              <a:t>and</a:t>
            </a:r>
            <a:r>
              <a:rPr lang="de-CH" sz="1200" dirty="0"/>
              <a:t> </a:t>
            </a:r>
            <a:r>
              <a:rPr lang="de-CH" sz="1200" dirty="0" err="1"/>
              <a:t>geo‐indentations</a:t>
            </a:r>
            <a:r>
              <a:rPr lang="de-CH" sz="1200" dirty="0"/>
              <a:t>.</a:t>
            </a:r>
          </a:p>
        </p:txBody>
      </p:sp>
    </p:spTree>
    <p:extLst>
      <p:ext uri="{BB962C8B-B14F-4D97-AF65-F5344CB8AC3E}">
        <p14:creationId xmlns:p14="http://schemas.microsoft.com/office/powerpoint/2010/main" val="377643469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lstStyle/>
          <a:p>
            <a:pPr>
              <a:lnSpc>
                <a:spcPct val="100000"/>
              </a:lnSpc>
            </a:pPr>
            <a:r>
              <a:rPr lang="de-CH" sz="3200" b="1" u="sng" dirty="0">
                <a:solidFill>
                  <a:schemeClr val="accent3">
                    <a:lumMod val="75000"/>
                  </a:schemeClr>
                </a:solidFill>
              </a:rPr>
              <a:t>Egypt</a:t>
            </a:r>
            <a:r>
              <a:rPr lang="de-CH" sz="3200" b="1" u="sng" dirty="0">
                <a:solidFill>
                  <a:schemeClr val="tx1">
                    <a:lumMod val="95000"/>
                    <a:lumOff val="5000"/>
                  </a:schemeClr>
                </a:solidFill>
              </a:rPr>
              <a:t> Multi-</a:t>
            </a:r>
            <a:r>
              <a:rPr lang="de-CH" sz="3200" b="1" u="sng" dirty="0" err="1">
                <a:solidFill>
                  <a:schemeClr val="tx1">
                    <a:lumMod val="95000"/>
                    <a:lumOff val="5000"/>
                  </a:schemeClr>
                </a:solidFill>
              </a:rPr>
              <a:t>Pillars</a:t>
            </a:r>
            <a:endParaRPr lang="de-CH" sz="3200" b="1" u="sng"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6BE089AC-D410-4A92-84C0-CFBEB63A099B}" type="slidenum">
              <a:rPr lang="de-CH" smtClean="0"/>
              <a:t>5</a:t>
            </a:fld>
            <a:endParaRPr lang="de-CH"/>
          </a:p>
        </p:txBody>
      </p:sp>
      <p:sp>
        <p:nvSpPr>
          <p:cNvPr id="5" name="Rectangle 4"/>
          <p:cNvSpPr/>
          <p:nvPr/>
        </p:nvSpPr>
        <p:spPr>
          <a:xfrm>
            <a:off x="539552" y="1484787"/>
            <a:ext cx="8496944" cy="4524315"/>
          </a:xfrm>
          <a:prstGeom prst="rect">
            <a:avLst/>
          </a:prstGeom>
        </p:spPr>
        <p:txBody>
          <a:bodyPr wrap="square">
            <a:spAutoFit/>
          </a:bodyPr>
          <a:lstStyle/>
          <a:p>
            <a:r>
              <a:rPr lang="de-CH" sz="1600" dirty="0"/>
              <a:t>• </a:t>
            </a:r>
            <a:r>
              <a:rPr lang="de-CH" sz="1600" b="1" dirty="0" err="1"/>
              <a:t>Strategically</a:t>
            </a:r>
            <a:r>
              <a:rPr lang="de-CH" sz="1600" b="1" dirty="0"/>
              <a:t>: </a:t>
            </a:r>
            <a:r>
              <a:rPr lang="de-CH" sz="1600" b="1" dirty="0" smtClean="0"/>
              <a:t>		Unique </a:t>
            </a:r>
            <a:r>
              <a:rPr lang="de-CH" sz="1600" b="1" dirty="0" err="1"/>
              <a:t>Pivotal</a:t>
            </a:r>
            <a:endParaRPr lang="de-CH" sz="1600" b="1" dirty="0"/>
          </a:p>
          <a:p>
            <a:r>
              <a:rPr lang="de-CH" sz="1600" dirty="0"/>
              <a:t>• </a:t>
            </a:r>
            <a:r>
              <a:rPr lang="de-CH" sz="1600" b="1" dirty="0" err="1"/>
              <a:t>Economically</a:t>
            </a:r>
            <a:r>
              <a:rPr lang="de-CH" sz="1600" b="1" dirty="0"/>
              <a:t>: </a:t>
            </a:r>
            <a:r>
              <a:rPr lang="de-CH" sz="1600" b="1" dirty="0" smtClean="0"/>
              <a:t>		</a:t>
            </a:r>
            <a:r>
              <a:rPr lang="de-CH" sz="1600" b="1" dirty="0" err="1" smtClean="0"/>
              <a:t>Potentially</a:t>
            </a:r>
            <a:r>
              <a:rPr lang="de-CH" sz="1600" b="1" dirty="0" smtClean="0"/>
              <a:t> </a:t>
            </a:r>
            <a:r>
              <a:rPr lang="de-CH" sz="1600" b="1" dirty="0" err="1"/>
              <a:t>Prosperous</a:t>
            </a:r>
            <a:endParaRPr lang="de-CH" sz="1600" b="1" dirty="0"/>
          </a:p>
          <a:p>
            <a:r>
              <a:rPr lang="de-CH" sz="1600" dirty="0"/>
              <a:t>• </a:t>
            </a:r>
            <a:r>
              <a:rPr lang="de-CH" sz="1600" b="1" dirty="0" err="1"/>
              <a:t>Historically</a:t>
            </a:r>
            <a:r>
              <a:rPr lang="de-CH" sz="1600" b="1" dirty="0"/>
              <a:t>: </a:t>
            </a:r>
            <a:r>
              <a:rPr lang="de-CH" sz="1600" b="1" dirty="0" smtClean="0"/>
              <a:t>		</a:t>
            </a:r>
            <a:r>
              <a:rPr lang="de-CH" sz="1600" b="1" dirty="0" err="1" smtClean="0"/>
              <a:t>Oldest</a:t>
            </a:r>
            <a:r>
              <a:rPr lang="de-CH" sz="1600" b="1" dirty="0" smtClean="0"/>
              <a:t> </a:t>
            </a:r>
            <a:r>
              <a:rPr lang="de-CH" sz="1600" b="1" dirty="0" err="1"/>
              <a:t>Civilization</a:t>
            </a:r>
            <a:endParaRPr lang="de-CH" sz="1600" b="1" dirty="0"/>
          </a:p>
          <a:p>
            <a:r>
              <a:rPr lang="en-US" sz="1600" dirty="0"/>
              <a:t>• </a:t>
            </a:r>
            <a:r>
              <a:rPr lang="en-US" sz="1600" b="1" dirty="0"/>
              <a:t>Culturally: </a:t>
            </a:r>
            <a:r>
              <a:rPr lang="en-US" sz="1600" b="1" dirty="0" smtClean="0"/>
              <a:t>		More </a:t>
            </a:r>
            <a:r>
              <a:rPr lang="en-US" sz="1600" b="1" dirty="0"/>
              <a:t>the 10,000 years of </a:t>
            </a:r>
            <a:r>
              <a:rPr lang="en-US" sz="1600" b="1" dirty="0" smtClean="0"/>
              <a:t>amazing </a:t>
            </a:r>
            <a:r>
              <a:rPr lang="de-CH" sz="1600" b="1" dirty="0" err="1" smtClean="0"/>
              <a:t>blend</a:t>
            </a:r>
            <a:r>
              <a:rPr lang="de-CH" sz="1600" b="1" dirty="0" smtClean="0"/>
              <a:t> </a:t>
            </a:r>
            <a:r>
              <a:rPr lang="de-CH" sz="1600" b="1" dirty="0" err="1"/>
              <a:t>of</a:t>
            </a:r>
            <a:r>
              <a:rPr lang="de-CH" sz="1600" b="1" dirty="0"/>
              <a:t> Culture</a:t>
            </a:r>
          </a:p>
          <a:p>
            <a:r>
              <a:rPr lang="en-US" sz="1600" dirty="0"/>
              <a:t>• </a:t>
            </a:r>
            <a:r>
              <a:rPr lang="en-US" sz="1600" b="1" dirty="0"/>
              <a:t>Artistic: </a:t>
            </a:r>
            <a:r>
              <a:rPr lang="en-US" sz="1600" b="1" dirty="0" smtClean="0"/>
              <a:t>		A </a:t>
            </a:r>
            <a:r>
              <a:rPr lang="en-US" sz="1600" b="1" dirty="0"/>
              <a:t>unique unmatched Beauty</a:t>
            </a:r>
          </a:p>
          <a:p>
            <a:r>
              <a:rPr lang="en-US" sz="1600" dirty="0"/>
              <a:t>• </a:t>
            </a:r>
            <a:r>
              <a:rPr lang="en-US" sz="1600" b="1" dirty="0"/>
              <a:t>Geographic: </a:t>
            </a:r>
            <a:r>
              <a:rPr lang="en-US" sz="1600" b="1" dirty="0" smtClean="0"/>
              <a:t>		Heart </a:t>
            </a:r>
            <a:r>
              <a:rPr lang="en-US" sz="1600" b="1" dirty="0"/>
              <a:t>of The World</a:t>
            </a:r>
          </a:p>
          <a:p>
            <a:r>
              <a:rPr lang="de-CH" sz="1600" dirty="0"/>
              <a:t>• </a:t>
            </a:r>
            <a:r>
              <a:rPr lang="de-CH" sz="1600" b="1" dirty="0"/>
              <a:t>Population: </a:t>
            </a:r>
            <a:r>
              <a:rPr lang="de-CH" sz="1600" b="1" dirty="0" smtClean="0"/>
              <a:t>		</a:t>
            </a:r>
            <a:r>
              <a:rPr lang="de-CH" sz="1600" b="1" dirty="0" err="1" smtClean="0"/>
              <a:t>Intrinsically</a:t>
            </a:r>
            <a:r>
              <a:rPr lang="de-CH" sz="1600" b="1" dirty="0" smtClean="0"/>
              <a:t> </a:t>
            </a:r>
            <a:r>
              <a:rPr lang="de-CH" sz="1600" b="1" dirty="0"/>
              <a:t>Intelligent </a:t>
            </a:r>
            <a:r>
              <a:rPr lang="de-CH" sz="1600" b="1" dirty="0" err="1" smtClean="0"/>
              <a:t>with</a:t>
            </a:r>
            <a:r>
              <a:rPr lang="de-CH" sz="1600" b="1" dirty="0" smtClean="0"/>
              <a:t> </a:t>
            </a:r>
            <a:r>
              <a:rPr lang="de-CH" sz="1600" b="1" dirty="0" err="1" smtClean="0"/>
              <a:t>Fascinating</a:t>
            </a:r>
            <a:r>
              <a:rPr lang="de-CH" sz="1600" b="1" dirty="0" smtClean="0"/>
              <a:t> </a:t>
            </a:r>
            <a:r>
              <a:rPr lang="de-CH" sz="1600" b="1" dirty="0"/>
              <a:t>Sense </a:t>
            </a:r>
            <a:r>
              <a:rPr lang="de-CH" sz="1600" b="1" dirty="0" err="1"/>
              <a:t>of</a:t>
            </a:r>
            <a:r>
              <a:rPr lang="de-CH" sz="1600" b="1" dirty="0"/>
              <a:t> </a:t>
            </a:r>
            <a:r>
              <a:rPr lang="de-CH" sz="1600" b="1" dirty="0" err="1"/>
              <a:t>Humour</a:t>
            </a:r>
            <a:endParaRPr lang="de-CH" sz="1600" b="1" dirty="0"/>
          </a:p>
          <a:p>
            <a:r>
              <a:rPr lang="en-US" sz="1600" dirty="0"/>
              <a:t>• </a:t>
            </a:r>
            <a:r>
              <a:rPr lang="en-US" sz="1600" b="1" dirty="0"/>
              <a:t>Socially: </a:t>
            </a:r>
            <a:r>
              <a:rPr lang="en-US" sz="1600" b="1" dirty="0" smtClean="0"/>
              <a:t>		Very </a:t>
            </a:r>
            <a:r>
              <a:rPr lang="en-US" sz="1600" b="1" dirty="0"/>
              <a:t>Friendly, Peaceful &amp; Homogeneous</a:t>
            </a:r>
          </a:p>
          <a:p>
            <a:r>
              <a:rPr lang="de-CH" sz="1600" dirty="0"/>
              <a:t>• </a:t>
            </a:r>
            <a:r>
              <a:rPr lang="de-CH" sz="1600" b="1" dirty="0"/>
              <a:t>Faith: </a:t>
            </a:r>
            <a:r>
              <a:rPr lang="de-CH" sz="1600" b="1" dirty="0" smtClean="0"/>
              <a:t>			Multi-</a:t>
            </a:r>
            <a:r>
              <a:rPr lang="de-CH" sz="1600" b="1" dirty="0" err="1" smtClean="0"/>
              <a:t>Loving</a:t>
            </a:r>
            <a:r>
              <a:rPr lang="de-CH" sz="1600" b="1" dirty="0" smtClean="0"/>
              <a:t> </a:t>
            </a:r>
            <a:r>
              <a:rPr lang="de-CH" sz="1600" b="1" dirty="0"/>
              <a:t>Faith</a:t>
            </a:r>
          </a:p>
          <a:p>
            <a:r>
              <a:rPr lang="de-CH" sz="1600" dirty="0"/>
              <a:t>• </a:t>
            </a:r>
            <a:r>
              <a:rPr lang="de-CH" sz="1600" b="1" dirty="0"/>
              <a:t>Holly Books: </a:t>
            </a:r>
            <a:r>
              <a:rPr lang="de-CH" sz="1600" b="1" dirty="0" smtClean="0"/>
              <a:t>		</a:t>
            </a:r>
            <a:r>
              <a:rPr lang="de-CH" sz="1600" b="1" dirty="0" err="1" smtClean="0"/>
              <a:t>Named</a:t>
            </a:r>
            <a:r>
              <a:rPr lang="de-CH" sz="1600" b="1" dirty="0" smtClean="0"/>
              <a:t> </a:t>
            </a:r>
            <a:r>
              <a:rPr lang="de-CH" sz="1600" b="1" dirty="0" err="1"/>
              <a:t>Repeatedly</a:t>
            </a:r>
            <a:endParaRPr lang="de-CH" sz="1600" b="1" dirty="0"/>
          </a:p>
          <a:p>
            <a:r>
              <a:rPr lang="en-US" sz="1600" dirty="0"/>
              <a:t>• </a:t>
            </a:r>
            <a:r>
              <a:rPr lang="en-US" sz="1600" b="1" dirty="0"/>
              <a:t>Inventions: </a:t>
            </a:r>
            <a:r>
              <a:rPr lang="en-US" sz="1600" b="1" dirty="0" smtClean="0"/>
              <a:t>		The </a:t>
            </a:r>
            <a:r>
              <a:rPr lang="en-US" sz="1600" b="1" dirty="0"/>
              <a:t>First Inventor in History</a:t>
            </a:r>
          </a:p>
          <a:p>
            <a:r>
              <a:rPr lang="en-US" sz="1600" dirty="0"/>
              <a:t>• </a:t>
            </a:r>
            <a:r>
              <a:rPr lang="en-US" sz="1600" b="1" dirty="0"/>
              <a:t>Ethical &amp; Moral Standards: Truly Imbedded in </a:t>
            </a:r>
            <a:r>
              <a:rPr lang="en-US" sz="1600" b="1" dirty="0" smtClean="0"/>
              <a:t>Her </a:t>
            </a:r>
            <a:r>
              <a:rPr lang="de-CH" sz="1600" b="1" dirty="0" smtClean="0"/>
              <a:t>Identity</a:t>
            </a:r>
            <a:endParaRPr lang="de-CH" sz="1600" b="1" dirty="0"/>
          </a:p>
          <a:p>
            <a:r>
              <a:rPr lang="en-US" sz="1600" dirty="0"/>
              <a:t>• </a:t>
            </a:r>
            <a:r>
              <a:rPr lang="en-US" sz="1600" b="1" dirty="0"/>
              <a:t>Patriotism: </a:t>
            </a:r>
            <a:r>
              <a:rPr lang="en-US" sz="1600" b="1" dirty="0" smtClean="0"/>
              <a:t>		In </a:t>
            </a:r>
            <a:r>
              <a:rPr lang="en-US" sz="1600" b="1" dirty="0"/>
              <a:t>Her People’s Blood</a:t>
            </a:r>
          </a:p>
          <a:p>
            <a:r>
              <a:rPr lang="de-CH" sz="1600" dirty="0"/>
              <a:t>• </a:t>
            </a:r>
            <a:r>
              <a:rPr lang="de-CH" sz="1600" b="1" dirty="0"/>
              <a:t>Future: </a:t>
            </a:r>
            <a:r>
              <a:rPr lang="de-CH" sz="1600" b="1" dirty="0" smtClean="0"/>
              <a:t>			</a:t>
            </a:r>
            <a:r>
              <a:rPr lang="de-CH" sz="1600" b="1" dirty="0" err="1" smtClean="0"/>
              <a:t>Potentially</a:t>
            </a:r>
            <a:r>
              <a:rPr lang="de-CH" sz="1600" b="1" dirty="0" smtClean="0"/>
              <a:t> </a:t>
            </a:r>
            <a:r>
              <a:rPr lang="de-CH" sz="1600" b="1" dirty="0" err="1" smtClean="0"/>
              <a:t>Glorious</a:t>
            </a:r>
            <a:endParaRPr lang="de-CH" sz="1600" b="1" dirty="0" smtClean="0"/>
          </a:p>
          <a:p>
            <a:endParaRPr lang="de-CH" sz="1600" b="1" dirty="0"/>
          </a:p>
          <a:p>
            <a:r>
              <a:rPr lang="en-US" sz="1600" b="1" dirty="0"/>
              <a:t>These Pillars Are Personal Themes, until </a:t>
            </a:r>
            <a:r>
              <a:rPr lang="en-US" sz="1600" b="1" dirty="0" smtClean="0"/>
              <a:t>Analytically </a:t>
            </a:r>
            <a:r>
              <a:rPr lang="de-CH" sz="1600" b="1" dirty="0" err="1"/>
              <a:t>a</a:t>
            </a:r>
            <a:r>
              <a:rPr lang="de-CH" sz="1600" b="1" dirty="0" err="1" smtClean="0"/>
              <a:t>ddressed</a:t>
            </a:r>
            <a:r>
              <a:rPr lang="de-CH" sz="1600" b="1" dirty="0" smtClean="0"/>
              <a:t>.</a:t>
            </a:r>
          </a:p>
          <a:p>
            <a:endParaRPr lang="de-CH" sz="1600" b="1" dirty="0"/>
          </a:p>
          <a:p>
            <a:r>
              <a:rPr lang="en-US" sz="1600" b="1" dirty="0"/>
              <a:t>In this Talk, attention is focused on the </a:t>
            </a:r>
            <a:r>
              <a:rPr lang="en-US" sz="1600" b="1" dirty="0" smtClean="0"/>
              <a:t>Geo-</a:t>
            </a:r>
            <a:r>
              <a:rPr lang="de-CH" sz="1600" b="1" dirty="0" smtClean="0"/>
              <a:t>Strategic </a:t>
            </a:r>
            <a:r>
              <a:rPr lang="de-CH" sz="1600" b="1" dirty="0" err="1"/>
              <a:t>Pillar</a:t>
            </a:r>
            <a:r>
              <a:rPr lang="de-CH" sz="1600" b="1" dirty="0"/>
              <a:t>.</a:t>
            </a:r>
            <a:endParaRPr lang="de-CH" sz="1600" dirty="0"/>
          </a:p>
        </p:txBody>
      </p:sp>
    </p:spTree>
    <p:extLst>
      <p:ext uri="{BB962C8B-B14F-4D97-AF65-F5344CB8AC3E}">
        <p14:creationId xmlns:p14="http://schemas.microsoft.com/office/powerpoint/2010/main" val="36396030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936" y="260648"/>
            <a:ext cx="8610128" cy="1728192"/>
          </a:xfrm>
        </p:spPr>
        <p:txBody>
          <a:bodyPr/>
          <a:lstStyle/>
          <a:p>
            <a:r>
              <a:rPr lang="de-CH" sz="3200" b="1" u="sng" dirty="0" smtClean="0">
                <a:solidFill>
                  <a:schemeClr val="accent3">
                    <a:lumMod val="75000"/>
                  </a:schemeClr>
                </a:solidFill>
              </a:rPr>
              <a:t>Egypt</a:t>
            </a:r>
            <a:r>
              <a:rPr lang="de-CH" sz="3200" b="1" u="sng" dirty="0" smtClean="0">
                <a:solidFill>
                  <a:schemeClr val="tx1">
                    <a:lumMod val="95000"/>
                    <a:lumOff val="5000"/>
                  </a:schemeClr>
                </a:solidFill>
              </a:rPr>
              <a:t> </a:t>
            </a:r>
            <a:r>
              <a:rPr lang="de-CH" sz="3200" b="1" u="sng" dirty="0" err="1" smtClean="0">
                <a:solidFill>
                  <a:schemeClr val="tx1">
                    <a:lumMod val="95000"/>
                    <a:lumOff val="5000"/>
                  </a:schemeClr>
                </a:solidFill>
              </a:rPr>
              <a:t>Have</a:t>
            </a:r>
            <a:r>
              <a:rPr lang="de-CH" sz="3200" b="1" u="sng" dirty="0" smtClean="0">
                <a:solidFill>
                  <a:schemeClr val="tx1">
                    <a:lumMod val="95000"/>
                    <a:lumOff val="5000"/>
                  </a:schemeClr>
                </a:solidFill>
              </a:rPr>
              <a:t> </a:t>
            </a:r>
            <a:r>
              <a:rPr lang="de-CH" sz="3200" b="1" u="sng" dirty="0" err="1">
                <a:solidFill>
                  <a:schemeClr val="tx1">
                    <a:lumMod val="95000"/>
                    <a:lumOff val="5000"/>
                  </a:schemeClr>
                </a:solidFill>
              </a:rPr>
              <a:t>No</a:t>
            </a:r>
            <a:r>
              <a:rPr lang="de-CH" sz="3200" b="1" u="sng" dirty="0">
                <a:solidFill>
                  <a:schemeClr val="tx1">
                    <a:lumMod val="95000"/>
                    <a:lumOff val="5000"/>
                  </a:schemeClr>
                </a:solidFill>
              </a:rPr>
              <a:t> Match</a:t>
            </a:r>
            <a:br>
              <a:rPr lang="de-CH" sz="3200" b="1" u="sng" dirty="0">
                <a:solidFill>
                  <a:schemeClr val="tx1">
                    <a:lumMod val="95000"/>
                    <a:lumOff val="5000"/>
                  </a:schemeClr>
                </a:solidFill>
              </a:rPr>
            </a:br>
            <a:r>
              <a:rPr lang="de-CH" sz="3200" b="1" u="sng" dirty="0" err="1">
                <a:solidFill>
                  <a:schemeClr val="tx1">
                    <a:lumMod val="95000"/>
                    <a:lumOff val="5000"/>
                  </a:schemeClr>
                </a:solidFill>
              </a:rPr>
              <a:t>Compound</a:t>
            </a:r>
            <a:r>
              <a:rPr lang="de-CH" sz="3200" b="1" u="sng" dirty="0">
                <a:solidFill>
                  <a:schemeClr val="tx1">
                    <a:lumMod val="95000"/>
                    <a:lumOff val="5000"/>
                  </a:schemeClr>
                </a:solidFill>
              </a:rPr>
              <a:t>, </a:t>
            </a:r>
            <a:r>
              <a:rPr lang="de-CH" sz="3200" b="1" u="sng" dirty="0" err="1">
                <a:solidFill>
                  <a:schemeClr val="tx1">
                    <a:lumMod val="95000"/>
                    <a:lumOff val="5000"/>
                  </a:schemeClr>
                </a:solidFill>
              </a:rPr>
              <a:t>Consistent</a:t>
            </a:r>
            <a:r>
              <a:rPr lang="de-CH" sz="3200" b="1" u="sng" dirty="0">
                <a:solidFill>
                  <a:schemeClr val="tx1">
                    <a:lumMod val="95000"/>
                    <a:lumOff val="5000"/>
                  </a:schemeClr>
                </a:solidFill>
              </a:rPr>
              <a:t> &amp; </a:t>
            </a:r>
            <a:r>
              <a:rPr lang="de-CH" sz="3200" b="1" u="sng" dirty="0" err="1">
                <a:solidFill>
                  <a:schemeClr val="tx1">
                    <a:lumMod val="95000"/>
                    <a:lumOff val="5000"/>
                  </a:schemeClr>
                </a:solidFill>
              </a:rPr>
              <a:t>Conditional</a:t>
            </a:r>
            <a:endParaRPr lang="de-CH" sz="3200" b="1" u="sng"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6BE089AC-D410-4A92-84C0-CFBEB63A099B}" type="slidenum">
              <a:rPr lang="de-CH" smtClean="0"/>
              <a:t>6</a:t>
            </a:fld>
            <a:endParaRPr lang="de-CH"/>
          </a:p>
        </p:txBody>
      </p:sp>
      <p:sp>
        <p:nvSpPr>
          <p:cNvPr id="5" name="Rectangle 4"/>
          <p:cNvSpPr/>
          <p:nvPr/>
        </p:nvSpPr>
        <p:spPr>
          <a:xfrm>
            <a:off x="467544" y="2996953"/>
            <a:ext cx="8496944" cy="2339102"/>
          </a:xfrm>
          <a:prstGeom prst="rect">
            <a:avLst/>
          </a:prstGeom>
        </p:spPr>
        <p:txBody>
          <a:bodyPr wrap="square">
            <a:spAutoFit/>
          </a:bodyPr>
          <a:lstStyle/>
          <a:p>
            <a:r>
              <a:rPr lang="en-US" dirty="0"/>
              <a:t>• </a:t>
            </a:r>
            <a:r>
              <a:rPr lang="en-US" b="1" dirty="0"/>
              <a:t>“</a:t>
            </a:r>
            <a:r>
              <a:rPr lang="en-US" sz="1600" b="1" dirty="0"/>
              <a:t>Have No Match” Does Not Mean No Match </a:t>
            </a:r>
            <a:r>
              <a:rPr lang="en-US" sz="1600" b="1" dirty="0" smtClean="0"/>
              <a:t>in </a:t>
            </a:r>
            <a:r>
              <a:rPr lang="de-CH" sz="1600" b="1" dirty="0" err="1" smtClean="0"/>
              <a:t>Each</a:t>
            </a:r>
            <a:r>
              <a:rPr lang="de-CH" sz="1600" b="1" dirty="0" smtClean="0"/>
              <a:t> </a:t>
            </a:r>
            <a:r>
              <a:rPr lang="de-CH" sz="1600" b="1" dirty="0" err="1"/>
              <a:t>Pillar</a:t>
            </a:r>
            <a:r>
              <a:rPr lang="de-CH" sz="1600" b="1" dirty="0"/>
              <a:t>, But “</a:t>
            </a:r>
            <a:r>
              <a:rPr lang="de-CH" sz="1600" b="1" dirty="0" err="1"/>
              <a:t>Compound</a:t>
            </a:r>
            <a:r>
              <a:rPr lang="de-CH" sz="1600" b="1" dirty="0" smtClean="0"/>
              <a:t>”</a:t>
            </a:r>
            <a:br>
              <a:rPr lang="de-CH" sz="1600" b="1" dirty="0" smtClean="0"/>
            </a:br>
            <a:endParaRPr lang="de-CH" sz="1600" b="1" dirty="0"/>
          </a:p>
          <a:p>
            <a:r>
              <a:rPr lang="en-US" sz="1600" dirty="0"/>
              <a:t>• </a:t>
            </a:r>
            <a:r>
              <a:rPr lang="en-US" sz="1600" b="1" dirty="0"/>
              <a:t>Also, Should Not Be Regarded as </a:t>
            </a:r>
            <a:r>
              <a:rPr lang="en-US" sz="1600" b="1" dirty="0" smtClean="0"/>
              <a:t>intrinsically, </a:t>
            </a:r>
            <a:r>
              <a:rPr lang="de-CH" sz="1600" b="1" dirty="0" err="1" smtClean="0"/>
              <a:t>fully</a:t>
            </a:r>
            <a:r>
              <a:rPr lang="de-CH" sz="1600" b="1" dirty="0" smtClean="0"/>
              <a:t> </a:t>
            </a:r>
            <a:r>
              <a:rPr lang="de-CH" sz="1600" b="1" dirty="0" err="1"/>
              <a:t>and</a:t>
            </a:r>
            <a:r>
              <a:rPr lang="de-CH" sz="1600" b="1" dirty="0"/>
              <a:t> </a:t>
            </a:r>
            <a:r>
              <a:rPr lang="de-CH" sz="1600" b="1" dirty="0" err="1"/>
              <a:t>Totally</a:t>
            </a:r>
            <a:r>
              <a:rPr lang="de-CH" sz="1600" b="1" dirty="0"/>
              <a:t> </a:t>
            </a:r>
            <a:r>
              <a:rPr lang="de-CH" sz="1600" b="1" dirty="0" err="1"/>
              <a:t>U</a:t>
            </a:r>
            <a:r>
              <a:rPr lang="de-CH" sz="1600" b="1" dirty="0" err="1" smtClean="0"/>
              <a:t>nconditional</a:t>
            </a:r>
            <a:r>
              <a:rPr lang="de-CH" sz="1600" b="1" dirty="0"/>
              <a:t>.</a:t>
            </a:r>
            <a:r>
              <a:rPr lang="de-CH" sz="1600" b="1" dirty="0" smtClean="0"/>
              <a:t/>
            </a:r>
            <a:br>
              <a:rPr lang="de-CH" sz="1600" b="1" dirty="0" smtClean="0"/>
            </a:br>
            <a:endParaRPr lang="de-CH" sz="1600" b="1" dirty="0"/>
          </a:p>
          <a:p>
            <a:r>
              <a:rPr lang="en-US" sz="1600" dirty="0"/>
              <a:t>• </a:t>
            </a:r>
            <a:r>
              <a:rPr lang="en-US" sz="1600" b="1" dirty="0"/>
              <a:t>In addition to being “Compound &amp; Conditional</a:t>
            </a:r>
            <a:r>
              <a:rPr lang="en-US" sz="1600" b="1" dirty="0" smtClean="0"/>
              <a:t>”, It </a:t>
            </a:r>
            <a:r>
              <a:rPr lang="en-US" sz="1600" b="1" dirty="0"/>
              <a:t>should have high degree </a:t>
            </a:r>
            <a:r>
              <a:rPr lang="en-US" sz="1600" b="1" dirty="0" smtClean="0"/>
              <a:t>of   internal </a:t>
            </a:r>
            <a:r>
              <a:rPr lang="de-CH" sz="1600" b="1" dirty="0" err="1" smtClean="0"/>
              <a:t>Consistency</a:t>
            </a:r>
            <a:r>
              <a:rPr lang="de-CH" sz="1600" b="1" dirty="0" smtClean="0"/>
              <a:t>.</a:t>
            </a:r>
            <a:br>
              <a:rPr lang="de-CH" sz="1600" b="1" dirty="0" smtClean="0"/>
            </a:br>
            <a:endParaRPr lang="de-CH" sz="1600" b="1" dirty="0"/>
          </a:p>
          <a:p>
            <a:r>
              <a:rPr lang="en-US" sz="1600" dirty="0"/>
              <a:t>• </a:t>
            </a:r>
            <a:r>
              <a:rPr lang="en-US" sz="1600" b="1" dirty="0"/>
              <a:t>Hence, based on considering the Pillars on </a:t>
            </a:r>
            <a:r>
              <a:rPr lang="en-US" sz="1600" b="1" dirty="0" smtClean="0"/>
              <a:t>a Compound</a:t>
            </a:r>
            <a:r>
              <a:rPr lang="en-US" sz="1600" b="1" dirty="0"/>
              <a:t>, Conditional &amp; Consistent, it </a:t>
            </a:r>
            <a:r>
              <a:rPr lang="en-US" sz="1600" b="1" dirty="0" smtClean="0"/>
              <a:t>is hypothesized </a:t>
            </a:r>
            <a:r>
              <a:rPr lang="en-US" sz="1600" b="1" dirty="0"/>
              <a:t>that: </a:t>
            </a:r>
            <a:r>
              <a:rPr lang="en-US" sz="1600" b="1" dirty="0">
                <a:solidFill>
                  <a:schemeClr val="accent3">
                    <a:lumMod val="75000"/>
                  </a:schemeClr>
                </a:solidFill>
              </a:rPr>
              <a:t>Egypt</a:t>
            </a:r>
            <a:r>
              <a:rPr lang="en-US" sz="1600" b="1" dirty="0"/>
              <a:t> as Having No Match</a:t>
            </a:r>
            <a:endParaRPr lang="de-CH" sz="1600" dirty="0"/>
          </a:p>
        </p:txBody>
      </p:sp>
    </p:spTree>
    <p:extLst>
      <p:ext uri="{BB962C8B-B14F-4D97-AF65-F5344CB8AC3E}">
        <p14:creationId xmlns:p14="http://schemas.microsoft.com/office/powerpoint/2010/main" val="233486208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72" y="116634"/>
            <a:ext cx="8219256" cy="764704"/>
          </a:xfrm>
        </p:spPr>
        <p:txBody>
          <a:bodyPr/>
          <a:lstStyle/>
          <a:p>
            <a:r>
              <a:rPr lang="de-CH" sz="3200" b="1" u="sng" dirty="0" err="1">
                <a:solidFill>
                  <a:schemeClr val="accent3">
                    <a:lumMod val="75000"/>
                  </a:schemeClr>
                </a:solidFill>
              </a:rPr>
              <a:t>Egypt</a:t>
            </a:r>
            <a:r>
              <a:rPr lang="de-CH" sz="3200" b="1" u="sng" dirty="0" err="1">
                <a:solidFill>
                  <a:schemeClr val="tx1">
                    <a:lumMod val="95000"/>
                    <a:lumOff val="5000"/>
                  </a:schemeClr>
                </a:solidFill>
              </a:rPr>
              <a:t>’s</a:t>
            </a:r>
            <a:r>
              <a:rPr lang="de-CH" sz="3200" b="1" u="sng" dirty="0">
                <a:solidFill>
                  <a:schemeClr val="tx1">
                    <a:lumMod val="95000"/>
                    <a:lumOff val="5000"/>
                  </a:schemeClr>
                </a:solidFill>
              </a:rPr>
              <a:t> </a:t>
            </a:r>
            <a:r>
              <a:rPr lang="de-CH" sz="3200" b="1" u="sng" dirty="0" err="1">
                <a:solidFill>
                  <a:schemeClr val="tx1">
                    <a:lumMod val="95000"/>
                    <a:lumOff val="5000"/>
                  </a:schemeClr>
                </a:solidFill>
              </a:rPr>
              <a:t>Geo</a:t>
            </a:r>
            <a:r>
              <a:rPr lang="de-CH" sz="3200" b="1" u="sng" dirty="0">
                <a:solidFill>
                  <a:schemeClr val="tx1">
                    <a:lumMod val="95000"/>
                    <a:lumOff val="5000"/>
                  </a:schemeClr>
                </a:solidFill>
              </a:rPr>
              <a:t>‐Strategic Status</a:t>
            </a:r>
          </a:p>
        </p:txBody>
      </p:sp>
      <p:sp>
        <p:nvSpPr>
          <p:cNvPr id="4" name="Slide Number Placeholder 3"/>
          <p:cNvSpPr>
            <a:spLocks noGrp="1"/>
          </p:cNvSpPr>
          <p:nvPr>
            <p:ph type="sldNum" sz="quarter" idx="12"/>
          </p:nvPr>
        </p:nvSpPr>
        <p:spPr/>
        <p:txBody>
          <a:bodyPr/>
          <a:lstStyle/>
          <a:p>
            <a:fld id="{6BE089AC-D410-4A92-84C0-CFBEB63A099B}" type="slidenum">
              <a:rPr lang="de-CH" smtClean="0"/>
              <a:t>7</a:t>
            </a:fld>
            <a:endParaRPr lang="de-CH"/>
          </a:p>
        </p:txBody>
      </p:sp>
      <p:sp>
        <p:nvSpPr>
          <p:cNvPr id="5" name="Rectangle 4"/>
          <p:cNvSpPr/>
          <p:nvPr/>
        </p:nvSpPr>
        <p:spPr>
          <a:xfrm>
            <a:off x="827584" y="1484785"/>
            <a:ext cx="7632848" cy="4524315"/>
          </a:xfrm>
          <a:prstGeom prst="rect">
            <a:avLst/>
          </a:prstGeom>
        </p:spPr>
        <p:txBody>
          <a:bodyPr wrap="square">
            <a:spAutoFit/>
          </a:bodyPr>
          <a:lstStyle/>
          <a:p>
            <a:r>
              <a:rPr lang="en-US" sz="1600" dirty="0"/>
              <a:t>1‐ </a:t>
            </a:r>
            <a:r>
              <a:rPr lang="en-US" sz="1600" dirty="0">
                <a:solidFill>
                  <a:schemeClr val="accent3">
                    <a:lumMod val="75000"/>
                  </a:schemeClr>
                </a:solidFill>
              </a:rPr>
              <a:t>Egypt</a:t>
            </a:r>
            <a:r>
              <a:rPr lang="en-US" sz="1600" dirty="0"/>
              <a:t>’s Geo‐Strategic Status is Nile and location‐ based status</a:t>
            </a:r>
            <a:r>
              <a:rPr lang="en-US" sz="1600" dirty="0" smtClean="0"/>
              <a:t>.</a:t>
            </a:r>
            <a:br>
              <a:rPr lang="en-US" sz="1600" dirty="0" smtClean="0"/>
            </a:br>
            <a:endParaRPr lang="en-US" sz="1600" dirty="0"/>
          </a:p>
          <a:p>
            <a:r>
              <a:rPr lang="en-US" sz="1600" dirty="0"/>
              <a:t>2‐ </a:t>
            </a:r>
            <a:r>
              <a:rPr lang="en-US" sz="1600" dirty="0">
                <a:solidFill>
                  <a:schemeClr val="accent3">
                    <a:lumMod val="75000"/>
                  </a:schemeClr>
                </a:solidFill>
              </a:rPr>
              <a:t>Egypt</a:t>
            </a:r>
            <a:r>
              <a:rPr lang="en-US" sz="1600" dirty="0"/>
              <a:t> is a “challenged‐gift of the Nile”. While critical to </a:t>
            </a:r>
            <a:r>
              <a:rPr lang="en-US" sz="1600" dirty="0">
                <a:solidFill>
                  <a:schemeClr val="accent3">
                    <a:lumMod val="75000"/>
                  </a:schemeClr>
                </a:solidFill>
              </a:rPr>
              <a:t>Egypt</a:t>
            </a:r>
            <a:r>
              <a:rPr lang="en-US" sz="1600" dirty="0"/>
              <a:t>’s survivability, being full of obstacles </a:t>
            </a:r>
            <a:r>
              <a:rPr lang="en-US" sz="1600" dirty="0" smtClean="0"/>
              <a:t>and sensuous </a:t>
            </a:r>
            <a:r>
              <a:rPr lang="en-US" sz="1600" dirty="0"/>
              <a:t>make a very challenging one, in many respects, particularly Defense‐wise</a:t>
            </a:r>
            <a:r>
              <a:rPr lang="en-US" sz="1600" dirty="0" smtClean="0"/>
              <a:t>.</a:t>
            </a:r>
            <a:br>
              <a:rPr lang="en-US" sz="1600" dirty="0" smtClean="0"/>
            </a:br>
            <a:endParaRPr lang="en-US" sz="1600" dirty="0"/>
          </a:p>
          <a:p>
            <a:r>
              <a:rPr lang="en-US" sz="1600" dirty="0"/>
              <a:t>3‐ Location‐wise, </a:t>
            </a:r>
            <a:r>
              <a:rPr lang="en-US" sz="1600" dirty="0">
                <a:solidFill>
                  <a:schemeClr val="accent3">
                    <a:lumMod val="75000"/>
                  </a:schemeClr>
                </a:solidFill>
              </a:rPr>
              <a:t>Egypt</a:t>
            </a:r>
            <a:r>
              <a:rPr lang="en-US" sz="1600" dirty="0"/>
              <a:t> is at cross‐roads of many continents and countries with many rising conflicts </a:t>
            </a:r>
            <a:r>
              <a:rPr lang="en-US" sz="1600" dirty="0" smtClean="0"/>
              <a:t>of interests</a:t>
            </a:r>
            <a:r>
              <a:rPr lang="en-US" sz="1600" dirty="0"/>
              <a:t>. This, also, places </a:t>
            </a:r>
            <a:r>
              <a:rPr lang="en-US" sz="1600" dirty="0">
                <a:solidFill>
                  <a:schemeClr val="accent3">
                    <a:lumMod val="75000"/>
                  </a:schemeClr>
                </a:solidFill>
              </a:rPr>
              <a:t>Egypt</a:t>
            </a:r>
            <a:r>
              <a:rPr lang="en-US" sz="1600" dirty="0"/>
              <a:t> in a </a:t>
            </a:r>
            <a:r>
              <a:rPr lang="en-US" sz="1600" dirty="0" smtClean="0"/>
              <a:t>challenging geo‐Strategic </a:t>
            </a:r>
            <a:r>
              <a:rPr lang="en-US" sz="1600" dirty="0"/>
              <a:t>challenges of trying to remain not </a:t>
            </a:r>
            <a:r>
              <a:rPr lang="en-US" sz="1600" dirty="0" smtClean="0"/>
              <a:t>perceived </a:t>
            </a:r>
            <a:r>
              <a:rPr lang="de-CH" sz="1600" dirty="0" err="1" smtClean="0"/>
              <a:t>hostile</a:t>
            </a:r>
            <a:r>
              <a:rPr lang="de-CH" sz="1600" dirty="0" smtClean="0"/>
              <a:t>.</a:t>
            </a:r>
            <a:br>
              <a:rPr lang="de-CH" sz="1600" dirty="0" smtClean="0"/>
            </a:br>
            <a:endParaRPr lang="de-CH" sz="1600" dirty="0"/>
          </a:p>
          <a:p>
            <a:r>
              <a:rPr lang="en-US" sz="1600" dirty="0"/>
              <a:t>4‐ The imperatives of Nile and location‐ based challenges are for </a:t>
            </a:r>
            <a:r>
              <a:rPr lang="en-US" sz="1600" dirty="0">
                <a:solidFill>
                  <a:schemeClr val="accent3">
                    <a:lumMod val="75000"/>
                  </a:schemeClr>
                </a:solidFill>
              </a:rPr>
              <a:t>Egypt</a:t>
            </a:r>
            <a:r>
              <a:rPr lang="en-US" sz="1600" dirty="0"/>
              <a:t> to have a very strong army</a:t>
            </a:r>
            <a:r>
              <a:rPr lang="en-US" sz="1600" dirty="0" smtClean="0"/>
              <a:t>.</a:t>
            </a:r>
            <a:br>
              <a:rPr lang="en-US" sz="1600" dirty="0" smtClean="0"/>
            </a:br>
            <a:endParaRPr lang="en-US" sz="1600" dirty="0"/>
          </a:p>
          <a:p>
            <a:r>
              <a:rPr lang="en-US" sz="1600" dirty="0"/>
              <a:t>5‐ Fortunately </a:t>
            </a:r>
            <a:r>
              <a:rPr lang="en-US" sz="1600" dirty="0">
                <a:solidFill>
                  <a:schemeClr val="accent3">
                    <a:lumMod val="75000"/>
                  </a:schemeClr>
                </a:solidFill>
              </a:rPr>
              <a:t>Egypt</a:t>
            </a:r>
            <a:r>
              <a:rPr lang="en-US" sz="1600" dirty="0"/>
              <a:t> has one of the strong armies in the world, and has a unique and unmatched </a:t>
            </a:r>
            <a:r>
              <a:rPr lang="en-US" sz="1600" dirty="0" smtClean="0"/>
              <a:t>defense philosophy </a:t>
            </a:r>
            <a:r>
              <a:rPr lang="en-US" sz="1600" dirty="0"/>
              <a:t>, which I call “Proactive Peace</a:t>
            </a:r>
            <a:r>
              <a:rPr lang="en-US" sz="1600" dirty="0" smtClean="0"/>
              <a:t>”.</a:t>
            </a:r>
            <a:br>
              <a:rPr lang="en-US" sz="1600" dirty="0" smtClean="0"/>
            </a:br>
            <a:endParaRPr lang="en-US" sz="1600" dirty="0"/>
          </a:p>
          <a:p>
            <a:r>
              <a:rPr lang="en-US" sz="1600" dirty="0"/>
              <a:t>6‐ That is: seeking genuine peace from a position of strength, and adopting broad definition of </a:t>
            </a:r>
            <a:r>
              <a:rPr lang="en-US" sz="1600" dirty="0" smtClean="0"/>
              <a:t>strength, </a:t>
            </a:r>
            <a:r>
              <a:rPr lang="de-CH" sz="1600" dirty="0" err="1" smtClean="0"/>
              <a:t>borders</a:t>
            </a:r>
            <a:r>
              <a:rPr lang="de-CH" sz="1600" dirty="0" smtClean="0"/>
              <a:t>/</a:t>
            </a:r>
            <a:r>
              <a:rPr lang="de-CH" sz="1600" dirty="0" err="1" smtClean="0"/>
              <a:t>wise</a:t>
            </a:r>
            <a:r>
              <a:rPr lang="de-CH" sz="1600" dirty="0" smtClean="0"/>
              <a:t> </a:t>
            </a:r>
            <a:r>
              <a:rPr lang="de-CH" sz="1600" dirty="0" err="1"/>
              <a:t>and</a:t>
            </a:r>
            <a:r>
              <a:rPr lang="de-CH" sz="1600" dirty="0"/>
              <a:t> </a:t>
            </a:r>
            <a:r>
              <a:rPr lang="de-CH" sz="1600" dirty="0" err="1"/>
              <a:t>domestic</a:t>
            </a:r>
            <a:r>
              <a:rPr lang="de-CH" sz="1600" dirty="0"/>
              <a:t> </a:t>
            </a:r>
            <a:r>
              <a:rPr lang="de-CH" sz="1600" dirty="0" err="1"/>
              <a:t>stability‐wise</a:t>
            </a:r>
            <a:r>
              <a:rPr lang="de-CH" sz="1600" dirty="0"/>
              <a:t>.</a:t>
            </a:r>
          </a:p>
        </p:txBody>
      </p:sp>
    </p:spTree>
    <p:extLst>
      <p:ext uri="{BB962C8B-B14F-4D97-AF65-F5344CB8AC3E}">
        <p14:creationId xmlns:p14="http://schemas.microsoft.com/office/powerpoint/2010/main" val="258705586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72" y="116632"/>
            <a:ext cx="8219256" cy="1124744"/>
          </a:xfrm>
        </p:spPr>
        <p:txBody>
          <a:bodyPr/>
          <a:lstStyle/>
          <a:p>
            <a:r>
              <a:rPr lang="en-US" sz="3200" b="1" u="sng" dirty="0">
                <a:solidFill>
                  <a:schemeClr val="tx1">
                    <a:lumMod val="95000"/>
                    <a:lumOff val="5000"/>
                  </a:schemeClr>
                </a:solidFill>
              </a:rPr>
              <a:t>The World’s Multipolar Security Status</a:t>
            </a:r>
            <a:endParaRPr lang="de-CH" sz="3200" b="1" u="sng" dirty="0">
              <a:solidFill>
                <a:schemeClr val="tx1">
                  <a:lumMod val="95000"/>
                  <a:lumOff val="5000"/>
                </a:schemeClr>
              </a:solidFill>
            </a:endParaRPr>
          </a:p>
        </p:txBody>
      </p:sp>
      <p:sp>
        <p:nvSpPr>
          <p:cNvPr id="3" name="Content Placeholder 2"/>
          <p:cNvSpPr>
            <a:spLocks noGrp="1"/>
          </p:cNvSpPr>
          <p:nvPr>
            <p:ph idx="1"/>
          </p:nvPr>
        </p:nvSpPr>
        <p:spPr>
          <a:xfrm>
            <a:off x="894420" y="2132858"/>
            <a:ext cx="7355160" cy="3993307"/>
          </a:xfrm>
        </p:spPr>
        <p:txBody>
          <a:bodyPr>
            <a:normAutofit/>
          </a:bodyPr>
          <a:lstStyle/>
          <a:p>
            <a:pPr marL="0" indent="0">
              <a:buNone/>
            </a:pPr>
            <a:r>
              <a:rPr lang="en-US" sz="1600" dirty="0">
                <a:solidFill>
                  <a:schemeClr val="tx1"/>
                </a:solidFill>
                <a:latin typeface="+mn-lt"/>
              </a:rPr>
              <a:t>1‐ Not Bi‐polar since the end of the Cold War</a:t>
            </a:r>
            <a:r>
              <a:rPr lang="en-US" sz="1600" dirty="0" smtClean="0">
                <a:solidFill>
                  <a:schemeClr val="tx1"/>
                </a:solidFill>
                <a:latin typeface="+mn-lt"/>
              </a:rPr>
              <a:t>.</a:t>
            </a:r>
            <a:br>
              <a:rPr lang="en-US" sz="1600" dirty="0" smtClean="0">
                <a:solidFill>
                  <a:schemeClr val="tx1"/>
                </a:solidFill>
                <a:latin typeface="+mn-lt"/>
              </a:rPr>
            </a:br>
            <a:endParaRPr lang="en-US" sz="1600" dirty="0">
              <a:solidFill>
                <a:schemeClr val="tx1"/>
              </a:solidFill>
              <a:latin typeface="+mn-lt"/>
            </a:endParaRPr>
          </a:p>
          <a:p>
            <a:pPr marL="0" indent="0">
              <a:buNone/>
            </a:pPr>
            <a:r>
              <a:rPr lang="en-US" sz="1600" dirty="0">
                <a:solidFill>
                  <a:schemeClr val="tx1"/>
                </a:solidFill>
                <a:latin typeface="+mn-lt"/>
              </a:rPr>
              <a:t>2‐ While the </a:t>
            </a:r>
            <a:r>
              <a:rPr lang="en-US" sz="1600" dirty="0">
                <a:solidFill>
                  <a:srgbClr val="C00000"/>
                </a:solidFill>
                <a:latin typeface="+mn-lt"/>
              </a:rPr>
              <a:t>US</a:t>
            </a:r>
            <a:r>
              <a:rPr lang="en-US" sz="1600" dirty="0">
                <a:solidFill>
                  <a:schemeClr val="tx1"/>
                </a:solidFill>
                <a:latin typeface="+mn-lt"/>
              </a:rPr>
              <a:t> became the only Superpower, the system did not become the Unipolar one. The </a:t>
            </a:r>
            <a:r>
              <a:rPr lang="en-US" sz="1600" dirty="0">
                <a:solidFill>
                  <a:srgbClr val="C00000"/>
                </a:solidFill>
                <a:latin typeface="+mn-lt"/>
              </a:rPr>
              <a:t>US</a:t>
            </a:r>
            <a:r>
              <a:rPr lang="en-US" sz="1600" dirty="0">
                <a:solidFill>
                  <a:schemeClr val="tx1"/>
                </a:solidFill>
                <a:latin typeface="+mn-lt"/>
              </a:rPr>
              <a:t> </a:t>
            </a:r>
            <a:r>
              <a:rPr lang="en-US" sz="1600" dirty="0" smtClean="0">
                <a:solidFill>
                  <a:schemeClr val="tx1"/>
                </a:solidFill>
                <a:latin typeface="+mn-lt"/>
              </a:rPr>
              <a:t>can not </a:t>
            </a:r>
            <a:r>
              <a:rPr lang="en-US" sz="1600" dirty="0">
                <a:solidFill>
                  <a:schemeClr val="tx1"/>
                </a:solidFill>
                <a:latin typeface="+mn-lt"/>
              </a:rPr>
              <a:t>make world’s security decisions alone</a:t>
            </a:r>
            <a:r>
              <a:rPr lang="en-US" sz="1600" dirty="0" smtClean="0">
                <a:solidFill>
                  <a:schemeClr val="tx1"/>
                </a:solidFill>
                <a:latin typeface="+mn-lt"/>
              </a:rPr>
              <a:t>.</a:t>
            </a:r>
            <a:br>
              <a:rPr lang="en-US" sz="1600" dirty="0" smtClean="0">
                <a:solidFill>
                  <a:schemeClr val="tx1"/>
                </a:solidFill>
                <a:latin typeface="+mn-lt"/>
              </a:rPr>
            </a:br>
            <a:endParaRPr lang="en-US" sz="1600" dirty="0">
              <a:solidFill>
                <a:schemeClr val="tx1"/>
              </a:solidFill>
              <a:latin typeface="+mn-lt"/>
            </a:endParaRPr>
          </a:p>
          <a:p>
            <a:pPr marL="0" indent="0">
              <a:buNone/>
            </a:pPr>
            <a:r>
              <a:rPr lang="en-US" sz="1600" dirty="0">
                <a:solidFill>
                  <a:schemeClr val="tx1"/>
                </a:solidFill>
                <a:latin typeface="+mn-lt"/>
              </a:rPr>
              <a:t>3‐ Neither is it a Multipolar one, as other great powers can not </a:t>
            </a:r>
            <a:r>
              <a:rPr lang="en-US" sz="1600" dirty="0" smtClean="0">
                <a:solidFill>
                  <a:schemeClr val="tx1"/>
                </a:solidFill>
                <a:latin typeface="+mn-lt"/>
              </a:rPr>
              <a:t>make Security </a:t>
            </a:r>
            <a:r>
              <a:rPr lang="en-US" sz="1600" dirty="0">
                <a:solidFill>
                  <a:schemeClr val="tx1"/>
                </a:solidFill>
                <a:latin typeface="+mn-lt"/>
              </a:rPr>
              <a:t>decisions alone</a:t>
            </a:r>
            <a:r>
              <a:rPr lang="en-US" sz="1600" dirty="0" smtClean="0">
                <a:solidFill>
                  <a:schemeClr val="tx1"/>
                </a:solidFill>
                <a:latin typeface="+mn-lt"/>
              </a:rPr>
              <a:t>.</a:t>
            </a:r>
            <a:br>
              <a:rPr lang="en-US" sz="1600" dirty="0" smtClean="0">
                <a:solidFill>
                  <a:schemeClr val="tx1"/>
                </a:solidFill>
                <a:latin typeface="+mn-lt"/>
              </a:rPr>
            </a:br>
            <a:endParaRPr lang="en-US" sz="1600" dirty="0">
              <a:solidFill>
                <a:schemeClr val="tx1"/>
              </a:solidFill>
              <a:latin typeface="+mn-lt"/>
            </a:endParaRPr>
          </a:p>
          <a:p>
            <a:pPr marL="0" indent="0">
              <a:buNone/>
            </a:pPr>
            <a:r>
              <a:rPr lang="en-US" sz="1600" dirty="0">
                <a:solidFill>
                  <a:schemeClr val="tx1"/>
                </a:solidFill>
                <a:latin typeface="+mn-lt"/>
              </a:rPr>
              <a:t>4‐ It is a Multipolar Security System. The </a:t>
            </a:r>
            <a:r>
              <a:rPr lang="en-US" sz="1600" dirty="0">
                <a:solidFill>
                  <a:srgbClr val="C00000"/>
                </a:solidFill>
                <a:latin typeface="+mn-lt"/>
              </a:rPr>
              <a:t>US</a:t>
            </a:r>
            <a:r>
              <a:rPr lang="en-US" sz="1600" dirty="0">
                <a:solidFill>
                  <a:schemeClr val="tx1"/>
                </a:solidFill>
                <a:latin typeface="+mn-lt"/>
              </a:rPr>
              <a:t> needs the support of other Great Powers, on one hand, but, </a:t>
            </a:r>
            <a:r>
              <a:rPr lang="en-US" sz="1600" dirty="0" smtClean="0">
                <a:solidFill>
                  <a:schemeClr val="tx1"/>
                </a:solidFill>
                <a:latin typeface="+mn-lt"/>
              </a:rPr>
              <a:t>on the </a:t>
            </a:r>
            <a:r>
              <a:rPr lang="en-US" sz="1600" dirty="0">
                <a:solidFill>
                  <a:schemeClr val="tx1"/>
                </a:solidFill>
                <a:latin typeface="+mn-lt"/>
              </a:rPr>
              <a:t>other hand, the </a:t>
            </a:r>
            <a:r>
              <a:rPr lang="en-US" sz="1600" dirty="0">
                <a:solidFill>
                  <a:srgbClr val="C00000"/>
                </a:solidFill>
                <a:latin typeface="+mn-lt"/>
              </a:rPr>
              <a:t>US</a:t>
            </a:r>
            <a:r>
              <a:rPr lang="en-US" sz="1600" dirty="0">
                <a:solidFill>
                  <a:schemeClr val="tx1"/>
                </a:solidFill>
                <a:latin typeface="+mn-lt"/>
              </a:rPr>
              <a:t> is the Only country that can Veto, alone, any security‐related decisions.</a:t>
            </a:r>
            <a:endParaRPr lang="de-CH" sz="1600" dirty="0">
              <a:solidFill>
                <a:schemeClr val="tx1"/>
              </a:solidFill>
              <a:latin typeface="+mn-lt"/>
            </a:endParaRPr>
          </a:p>
        </p:txBody>
      </p:sp>
      <p:sp>
        <p:nvSpPr>
          <p:cNvPr id="4" name="Slide Number Placeholder 3"/>
          <p:cNvSpPr>
            <a:spLocks noGrp="1"/>
          </p:cNvSpPr>
          <p:nvPr>
            <p:ph type="sldNum" sz="quarter" idx="12"/>
          </p:nvPr>
        </p:nvSpPr>
        <p:spPr/>
        <p:txBody>
          <a:bodyPr/>
          <a:lstStyle/>
          <a:p>
            <a:fld id="{6BE089AC-D410-4A92-84C0-CFBEB63A099B}" type="slidenum">
              <a:rPr lang="de-CH" smtClean="0"/>
              <a:t>8</a:t>
            </a:fld>
            <a:endParaRPr lang="de-CH"/>
          </a:p>
        </p:txBody>
      </p:sp>
    </p:spTree>
    <p:extLst>
      <p:ext uri="{BB962C8B-B14F-4D97-AF65-F5344CB8AC3E}">
        <p14:creationId xmlns:p14="http://schemas.microsoft.com/office/powerpoint/2010/main" val="24683142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72" y="116634"/>
            <a:ext cx="8219256" cy="764704"/>
          </a:xfrm>
        </p:spPr>
        <p:txBody>
          <a:bodyPr/>
          <a:lstStyle/>
          <a:p>
            <a:r>
              <a:rPr lang="en-US" sz="3200" b="1" u="sng" dirty="0">
                <a:solidFill>
                  <a:schemeClr val="tx1">
                    <a:lumMod val="95000"/>
                    <a:lumOff val="5000"/>
                  </a:schemeClr>
                </a:solidFill>
              </a:rPr>
              <a:t>The US Middle East Strategy</a:t>
            </a:r>
            <a:endParaRPr lang="de-CH" sz="3200" b="1" u="sng" dirty="0">
              <a:solidFill>
                <a:schemeClr val="tx1">
                  <a:lumMod val="95000"/>
                  <a:lumOff val="5000"/>
                </a:schemeClr>
              </a:solidFill>
            </a:endParaRPr>
          </a:p>
        </p:txBody>
      </p:sp>
      <p:sp>
        <p:nvSpPr>
          <p:cNvPr id="3" name="Content Placeholder 2"/>
          <p:cNvSpPr>
            <a:spLocks noGrp="1"/>
          </p:cNvSpPr>
          <p:nvPr>
            <p:ph idx="1"/>
          </p:nvPr>
        </p:nvSpPr>
        <p:spPr/>
        <p:txBody>
          <a:bodyPr>
            <a:normAutofit/>
          </a:bodyPr>
          <a:lstStyle/>
          <a:p>
            <a:pPr marL="0" indent="0">
              <a:buNone/>
            </a:pPr>
            <a:r>
              <a:rPr lang="en-US" sz="1600" dirty="0">
                <a:solidFill>
                  <a:schemeClr val="tx1"/>
                </a:solidFill>
                <a:latin typeface="+mn-lt"/>
              </a:rPr>
              <a:t>1‐ The Stable Disequilibrium Strategy. Ensuring no repeat of the October War, even without ensuring the solution of regional problem. Stability is relying on singular Israeli’s Nuclear Power.</a:t>
            </a:r>
            <a:br>
              <a:rPr lang="en-US" sz="1600" dirty="0">
                <a:solidFill>
                  <a:schemeClr val="tx1"/>
                </a:solidFill>
                <a:latin typeface="+mn-lt"/>
              </a:rPr>
            </a:br>
            <a:endParaRPr lang="en-US" sz="1600" dirty="0">
              <a:solidFill>
                <a:schemeClr val="tx1"/>
              </a:solidFill>
              <a:latin typeface="+mn-lt"/>
            </a:endParaRPr>
          </a:p>
          <a:p>
            <a:pPr marL="0" indent="0">
              <a:buNone/>
            </a:pPr>
            <a:r>
              <a:rPr lang="en-US" sz="1600" dirty="0">
                <a:solidFill>
                  <a:schemeClr val="tx1"/>
                </a:solidFill>
                <a:latin typeface="+mn-lt"/>
              </a:rPr>
              <a:t>2‐ The Dual Strategy of the Gulf: Geopolitical, preventing </a:t>
            </a:r>
            <a:r>
              <a:rPr lang="en-US" sz="1600" dirty="0">
                <a:solidFill>
                  <a:srgbClr val="FFC000"/>
                </a:solidFill>
                <a:latin typeface="+mn-lt"/>
              </a:rPr>
              <a:t>Iran</a:t>
            </a:r>
            <a:r>
              <a:rPr lang="en-US" sz="1600" dirty="0">
                <a:solidFill>
                  <a:schemeClr val="tx1"/>
                </a:solidFill>
                <a:latin typeface="+mn-lt"/>
              </a:rPr>
              <a:t> becoming Nuclear, and, Economic </a:t>
            </a:r>
            <a:r>
              <a:rPr lang="en-US" sz="1600" dirty="0" smtClean="0">
                <a:solidFill>
                  <a:schemeClr val="tx1"/>
                </a:solidFill>
                <a:latin typeface="+mn-lt"/>
              </a:rPr>
              <a:t>Oil‐Focused</a:t>
            </a:r>
            <a:r>
              <a:rPr lang="en-US" sz="1600" dirty="0">
                <a:solidFill>
                  <a:schemeClr val="tx1"/>
                </a:solidFill>
                <a:latin typeface="+mn-lt"/>
              </a:rPr>
              <a:t>. All routes lead to Tehran!!</a:t>
            </a:r>
          </a:p>
          <a:p>
            <a:pPr marL="0" indent="0">
              <a:buNone/>
            </a:pPr>
            <a:r>
              <a:rPr lang="en-US" sz="1600" dirty="0">
                <a:solidFill>
                  <a:schemeClr val="tx1"/>
                </a:solidFill>
                <a:latin typeface="+mn-lt"/>
              </a:rPr>
              <a:t/>
            </a:r>
            <a:br>
              <a:rPr lang="en-US" sz="1600" dirty="0">
                <a:solidFill>
                  <a:schemeClr val="tx1"/>
                </a:solidFill>
                <a:latin typeface="+mn-lt"/>
              </a:rPr>
            </a:br>
            <a:r>
              <a:rPr lang="en-US" sz="1600" dirty="0">
                <a:solidFill>
                  <a:schemeClr val="tx1"/>
                </a:solidFill>
                <a:latin typeface="+mn-lt"/>
              </a:rPr>
              <a:t>3‐ Construction/Creative Anarchy to </a:t>
            </a:r>
            <a:r>
              <a:rPr lang="en-US" sz="1600" dirty="0" smtClean="0">
                <a:solidFill>
                  <a:schemeClr val="tx1"/>
                </a:solidFill>
                <a:latin typeface="+mn-lt"/>
              </a:rPr>
              <a:t>create </a:t>
            </a:r>
            <a:r>
              <a:rPr lang="en-US" sz="1600" dirty="0">
                <a:solidFill>
                  <a:schemeClr val="tx1"/>
                </a:solidFill>
                <a:latin typeface="+mn-lt"/>
              </a:rPr>
              <a:t>New States in the Middle East serving solely the interests of the </a:t>
            </a:r>
            <a:r>
              <a:rPr lang="de-CH" sz="1600" dirty="0">
                <a:solidFill>
                  <a:srgbClr val="C00000"/>
                </a:solidFill>
                <a:latin typeface="+mn-lt"/>
              </a:rPr>
              <a:t>US</a:t>
            </a:r>
            <a:r>
              <a:rPr lang="de-CH" sz="1600" dirty="0">
                <a:solidFill>
                  <a:schemeClr val="tx1"/>
                </a:solidFill>
                <a:latin typeface="+mn-lt"/>
              </a:rPr>
              <a:t>.</a:t>
            </a:r>
          </a:p>
          <a:p>
            <a:pPr marL="0" indent="0">
              <a:buNone/>
            </a:pPr>
            <a:endParaRPr lang="en-US" sz="1600" dirty="0">
              <a:solidFill>
                <a:schemeClr val="tx1"/>
              </a:solidFill>
              <a:latin typeface="+mn-lt"/>
            </a:endParaRPr>
          </a:p>
          <a:p>
            <a:pPr marL="0" indent="0">
              <a:buNone/>
            </a:pPr>
            <a:r>
              <a:rPr lang="en-US" sz="1600" dirty="0">
                <a:solidFill>
                  <a:schemeClr val="tx1"/>
                </a:solidFill>
                <a:latin typeface="+mn-lt"/>
              </a:rPr>
              <a:t>4‐ The Terrorism Equation: Terrorism is a function of oil‐based wealth and Islam. The target is Saudi Arabia.</a:t>
            </a:r>
          </a:p>
          <a:p>
            <a:pPr marL="0" indent="0">
              <a:buNone/>
            </a:pPr>
            <a:endParaRPr lang="en-US" sz="1600" dirty="0">
              <a:solidFill>
                <a:schemeClr val="tx1"/>
              </a:solidFill>
              <a:latin typeface="+mn-lt"/>
            </a:endParaRPr>
          </a:p>
          <a:p>
            <a:pPr marL="0" indent="0">
              <a:buNone/>
            </a:pPr>
            <a:r>
              <a:rPr lang="en-US" sz="1600" dirty="0">
                <a:solidFill>
                  <a:schemeClr val="tx1"/>
                </a:solidFill>
                <a:latin typeface="+mn-lt"/>
              </a:rPr>
              <a:t>5‐ The New Middle East and the return to the “Two Policemen of the Area”, and the “Pivotal </a:t>
            </a:r>
            <a:r>
              <a:rPr lang="en-US" sz="1600" dirty="0" smtClean="0">
                <a:solidFill>
                  <a:schemeClr val="tx1"/>
                </a:solidFill>
                <a:latin typeface="+mn-lt"/>
              </a:rPr>
              <a:t>Legitimizer”.</a:t>
            </a:r>
            <a:endParaRPr lang="de-CH" sz="1600" dirty="0">
              <a:solidFill>
                <a:schemeClr val="tx1"/>
              </a:solidFill>
              <a:latin typeface="+mn-lt"/>
            </a:endParaRPr>
          </a:p>
        </p:txBody>
      </p:sp>
      <p:sp>
        <p:nvSpPr>
          <p:cNvPr id="4" name="Slide Number Placeholder 3"/>
          <p:cNvSpPr>
            <a:spLocks noGrp="1"/>
          </p:cNvSpPr>
          <p:nvPr>
            <p:ph type="sldNum" sz="quarter" idx="12"/>
          </p:nvPr>
        </p:nvSpPr>
        <p:spPr/>
        <p:txBody>
          <a:bodyPr/>
          <a:lstStyle/>
          <a:p>
            <a:fld id="{6BE089AC-D410-4A92-84C0-CFBEB63A099B}" type="slidenum">
              <a:rPr lang="de-CH" smtClean="0"/>
              <a:t>9</a:t>
            </a:fld>
            <a:endParaRPr lang="de-CH"/>
          </a:p>
        </p:txBody>
      </p:sp>
    </p:spTree>
    <p:extLst>
      <p:ext uri="{BB962C8B-B14F-4D97-AF65-F5344CB8AC3E}">
        <p14:creationId xmlns:p14="http://schemas.microsoft.com/office/powerpoint/2010/main" val="71474533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0</TotalTime>
  <Words>945</Words>
  <Application>Microsoft Office PowerPoint</Application>
  <PresentationFormat>On-screen Show (4:3)</PresentationFormat>
  <Paragraphs>239</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Executive</vt:lpstr>
      <vt:lpstr>PowerPoint Presentation</vt:lpstr>
      <vt:lpstr>PowerPoint Presentation</vt:lpstr>
      <vt:lpstr>What are the Main Topics Addressed?</vt:lpstr>
      <vt:lpstr>Key Definitions</vt:lpstr>
      <vt:lpstr>Egypt Multi-Pillars</vt:lpstr>
      <vt:lpstr>Egypt Have No Match Compound, Consistent &amp; Conditional</vt:lpstr>
      <vt:lpstr>Egypt’s Geo‐Strategic Status</vt:lpstr>
      <vt:lpstr>The World’s Multipolar Security Status</vt:lpstr>
      <vt:lpstr>The US Middle East Strategy</vt:lpstr>
      <vt:lpstr>Pivot States</vt:lpstr>
      <vt:lpstr>Egypt: a Pivot State</vt:lpstr>
      <vt:lpstr>Figure 1.1</vt:lpstr>
      <vt:lpstr>Aims of Egypt’s Five‐Pronged Strategy</vt:lpstr>
      <vt:lpstr>List of Proposed Five‐Pronged Strategy For Egypt</vt:lpstr>
      <vt:lpstr>(C) Uni-Multipolar Consultative and Policy Structure</vt:lpstr>
      <vt:lpstr>PowerPoint Presentation</vt:lpstr>
      <vt:lpstr>Egypt: You Are Great as Always</vt:lpstr>
      <vt:lpstr>Proposed Questions for Open Discussion</vt:lpstr>
      <vt:lpstr>Proposed Questions for Open Discussion</vt:lpstr>
      <vt:lpstr>PowerPoint Presentation</vt:lpstr>
      <vt:lpstr>Is it possible for Egypt to become A Great Power? </vt:lpstr>
      <vt:lpstr>Is it possible for Egypt to become A Great Power?</vt:lpstr>
      <vt:lpstr>PowerPoint Presentation</vt:lpstr>
    </vt:vector>
  </TitlesOfParts>
  <Company>UBS AG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Tenzi, Sebastiano</dc:creator>
  <cp:lastModifiedBy>Tenzi, Sebastiano</cp:lastModifiedBy>
  <cp:revision>48</cp:revision>
  <cp:lastPrinted>2019-07-04T07:59:53Z</cp:lastPrinted>
  <dcterms:created xsi:type="dcterms:W3CDTF">2019-07-02T12:15:21Z</dcterms:created>
  <dcterms:modified xsi:type="dcterms:W3CDTF">2019-07-08T12:20:50Z</dcterms:modified>
</cp:coreProperties>
</file>